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20"/>
  </p:notesMasterIdLst>
  <p:handoutMasterIdLst>
    <p:handoutMasterId r:id="rId21"/>
  </p:handoutMasterIdLst>
  <p:sldIdLst>
    <p:sldId id="267" r:id="rId5"/>
    <p:sldId id="265" r:id="rId6"/>
    <p:sldId id="279" r:id="rId7"/>
    <p:sldId id="263" r:id="rId8"/>
    <p:sldId id="269" r:id="rId9"/>
    <p:sldId id="270" r:id="rId10"/>
    <p:sldId id="271" r:id="rId11"/>
    <p:sldId id="272" r:id="rId12"/>
    <p:sldId id="274" r:id="rId13"/>
    <p:sldId id="262" r:id="rId14"/>
    <p:sldId id="277" r:id="rId15"/>
    <p:sldId id="275" r:id="rId16"/>
    <p:sldId id="280" r:id="rId17"/>
    <p:sldId id="281" r:id="rId18"/>
    <p:sldId id="276" r:id="rId19"/>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uzanne Moroney" initials="SM" lastIdx="2" clrIdx="0">
    <p:extLst>
      <p:ext uri="{19B8F6BF-5375-455C-9EA6-DF929625EA0E}">
        <p15:presenceInfo xmlns:p15="http://schemas.microsoft.com/office/powerpoint/2012/main" userId="S::suzanne.moroney@ice.org.uk::0a5a41f2-f528-4827-ac4b-edc042c2a95c" providerId="AD"/>
      </p:ext>
    </p:extLst>
  </p:cmAuthor>
  <p:cmAuthor id="2" name="Kathryn Denham-Maccioni" initials="KD" lastIdx="2" clrIdx="1">
    <p:extLst>
      <p:ext uri="{19B8F6BF-5375-455C-9EA6-DF929625EA0E}">
        <p15:presenceInfo xmlns:p15="http://schemas.microsoft.com/office/powerpoint/2012/main" userId="Kathryn Denham-Maccio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clrMru>
    <a:srgbClr val="FC4405"/>
    <a:srgbClr val="F1B434"/>
    <a:srgbClr val="8F993E"/>
    <a:srgbClr val="4A773C"/>
    <a:srgbClr val="D22630"/>
    <a:srgbClr val="007A92"/>
    <a:srgbClr val="EEA529"/>
    <a:srgbClr val="BDCF00"/>
    <a:srgbClr val="007CBD"/>
    <a:srgbClr val="27279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73207B7-E0D1-DF7B-3AA5-4460A1D08A83}" v="1" dt="2021-12-09T11:15:43.981"/>
    <p1510:client id="{D9ADE881-A754-7A66-60AD-FED2B1490FB0}" v="8" dt="2022-01-07T13:17:13.155"/>
  </p1510:revLst>
</p1510:revInfo>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2922" autoAdjust="0"/>
  </p:normalViewPr>
  <p:slideViewPr>
    <p:cSldViewPr snapToGrid="0">
      <p:cViewPr varScale="1">
        <p:scale>
          <a:sx n="78" d="100"/>
          <a:sy n="78" d="100"/>
        </p:scale>
        <p:origin x="806" y="62"/>
      </p:cViewPr>
      <p:guideLst>
        <p:guide orient="horz" pos="1620"/>
        <p:guide pos="288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commentAuthors" Target="commentAuthor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241FC30C-6E71-0BAA-CD6D-4DE6B8C244DF}"/>
    <pc:docChg chg="modSld">
      <pc:chgData name="" userId="" providerId="" clId="Web-{241FC30C-6E71-0BAA-CD6D-4DE6B8C244DF}" dt="2020-09-11T14:46:04.165" v="2"/>
      <pc:docMkLst>
        <pc:docMk/>
      </pc:docMkLst>
      <pc:sldChg chg="addSp">
        <pc:chgData name="" userId="" providerId="" clId="Web-{241FC30C-6E71-0BAA-CD6D-4DE6B8C244DF}" dt="2020-09-11T14:46:04.165" v="2"/>
        <pc:sldMkLst>
          <pc:docMk/>
          <pc:sldMk cId="1076824444" sldId="267"/>
        </pc:sldMkLst>
        <pc:spChg chg="add">
          <ac:chgData name="" userId="" providerId="" clId="Web-{241FC30C-6E71-0BAA-CD6D-4DE6B8C244DF}" dt="2020-09-11T14:46:02.353" v="0"/>
          <ac:spMkLst>
            <pc:docMk/>
            <pc:sldMk cId="1076824444" sldId="267"/>
            <ac:spMk id="4" creationId="{B5BBAEC8-2775-4E62-848F-650AC37C6F1B}"/>
          </ac:spMkLst>
        </pc:spChg>
        <pc:spChg chg="add">
          <ac:chgData name="" userId="" providerId="" clId="Web-{241FC30C-6E71-0BAA-CD6D-4DE6B8C244DF}" dt="2020-09-11T14:46:03.728" v="1"/>
          <ac:spMkLst>
            <pc:docMk/>
            <pc:sldMk cId="1076824444" sldId="267"/>
            <ac:spMk id="5" creationId="{0E7E56D1-7007-4F1F-91E0-F4B15D2A055E}"/>
          </ac:spMkLst>
        </pc:spChg>
        <pc:spChg chg="add">
          <ac:chgData name="" userId="" providerId="" clId="Web-{241FC30C-6E71-0BAA-CD6D-4DE6B8C244DF}" dt="2020-09-11T14:46:04.165" v="2"/>
          <ac:spMkLst>
            <pc:docMk/>
            <pc:sldMk cId="1076824444" sldId="267"/>
            <ac:spMk id="6" creationId="{DBCAEE13-3CCB-4FA4-8736-1417509E53D0}"/>
          </ac:spMkLst>
        </pc:spChg>
      </pc:sldChg>
    </pc:docChg>
  </pc:docChgLst>
  <pc:docChgLst>
    <pc:chgData name="Kathryn Denham-Maccioni" userId="S::kathryn.denham-maccioni@ice.org.uk::d34d7b72-c3e5-458f-a4c4-427381cbae35" providerId="AD" clId="Web-{D9ADE881-A754-7A66-60AD-FED2B1490FB0}"/>
    <pc:docChg chg="modSld">
      <pc:chgData name="Kathryn Denham-Maccioni" userId="S::kathryn.denham-maccioni@ice.org.uk::d34d7b72-c3e5-458f-a4c4-427381cbae35" providerId="AD" clId="Web-{D9ADE881-A754-7A66-60AD-FED2B1490FB0}" dt="2022-01-07T13:17:13.155" v="4"/>
      <pc:docMkLst>
        <pc:docMk/>
      </pc:docMkLst>
      <pc:sldChg chg="delSp modSp">
        <pc:chgData name="Kathryn Denham-Maccioni" userId="S::kathryn.denham-maccioni@ice.org.uk::d34d7b72-c3e5-458f-a4c4-427381cbae35" providerId="AD" clId="Web-{D9ADE881-A754-7A66-60AD-FED2B1490FB0}" dt="2022-01-07T13:17:13.155" v="4"/>
        <pc:sldMkLst>
          <pc:docMk/>
          <pc:sldMk cId="1076824444" sldId="267"/>
        </pc:sldMkLst>
        <pc:spChg chg="del">
          <ac:chgData name="Kathryn Denham-Maccioni" userId="S::kathryn.denham-maccioni@ice.org.uk::d34d7b72-c3e5-458f-a4c4-427381cbae35" providerId="AD" clId="Web-{D9ADE881-A754-7A66-60AD-FED2B1490FB0}" dt="2022-01-07T13:17:13.155" v="4"/>
          <ac:spMkLst>
            <pc:docMk/>
            <pc:sldMk cId="1076824444" sldId="267"/>
            <ac:spMk id="4" creationId="{B5BBAEC8-2775-4E62-848F-650AC37C6F1B}"/>
          </ac:spMkLst>
        </pc:spChg>
        <pc:spChg chg="del">
          <ac:chgData name="Kathryn Denham-Maccioni" userId="S::kathryn.denham-maccioni@ice.org.uk::d34d7b72-c3e5-458f-a4c4-427381cbae35" providerId="AD" clId="Web-{D9ADE881-A754-7A66-60AD-FED2B1490FB0}" dt="2022-01-07T13:17:09.623" v="3"/>
          <ac:spMkLst>
            <pc:docMk/>
            <pc:sldMk cId="1076824444" sldId="267"/>
            <ac:spMk id="5" creationId="{0E7E56D1-7007-4F1F-91E0-F4B15D2A055E}"/>
          </ac:spMkLst>
        </pc:spChg>
        <pc:spChg chg="del mod">
          <ac:chgData name="Kathryn Denham-Maccioni" userId="S::kathryn.denham-maccioni@ice.org.uk::d34d7b72-c3e5-458f-a4c4-427381cbae35" providerId="AD" clId="Web-{D9ADE881-A754-7A66-60AD-FED2B1490FB0}" dt="2022-01-07T13:17:07.670" v="2"/>
          <ac:spMkLst>
            <pc:docMk/>
            <pc:sldMk cId="1076824444" sldId="267"/>
            <ac:spMk id="6" creationId="{DBCAEE13-3CCB-4FA4-8736-1417509E53D0}"/>
          </ac:spMkLst>
        </pc:spChg>
        <pc:spChg chg="del">
          <ac:chgData name="Kathryn Denham-Maccioni" userId="S::kathryn.denham-maccioni@ice.org.uk::d34d7b72-c3e5-458f-a4c4-427381cbae35" providerId="AD" clId="Web-{D9ADE881-A754-7A66-60AD-FED2B1490FB0}" dt="2022-01-07T13:17:02.748" v="0"/>
          <ac:spMkLst>
            <pc:docMk/>
            <pc:sldMk cId="1076824444" sldId="267"/>
            <ac:spMk id="7" creationId="{BD02B774-D755-45F3-81DD-8EDA8E060968}"/>
          </ac:spMkLst>
        </pc:spChg>
      </pc:sldChg>
    </pc:docChg>
  </pc:docChgLst>
  <pc:docChgLst>
    <pc:chgData name="Suzanne Moroney" userId="S::suzanne.moroney@ice.org.uk::0a5a41f2-f528-4827-ac4b-edc042c2a95c" providerId="AD" clId="Web-{241FC30C-6E71-0BAA-CD6D-4DE6B8C244DF}"/>
    <pc:docChg chg="modSld">
      <pc:chgData name="Suzanne Moroney" userId="S::suzanne.moroney@ice.org.uk::0a5a41f2-f528-4827-ac4b-edc042c2a95c" providerId="AD" clId="Web-{241FC30C-6E71-0BAA-CD6D-4DE6B8C244DF}" dt="2020-09-11T14:46:05.384" v="0"/>
      <pc:docMkLst>
        <pc:docMk/>
      </pc:docMkLst>
      <pc:sldChg chg="addSp">
        <pc:chgData name="Suzanne Moroney" userId="S::suzanne.moroney@ice.org.uk::0a5a41f2-f528-4827-ac4b-edc042c2a95c" providerId="AD" clId="Web-{241FC30C-6E71-0BAA-CD6D-4DE6B8C244DF}" dt="2020-09-11T14:46:05.384" v="0"/>
        <pc:sldMkLst>
          <pc:docMk/>
          <pc:sldMk cId="1076824444" sldId="267"/>
        </pc:sldMkLst>
        <pc:spChg chg="add">
          <ac:chgData name="Suzanne Moroney" userId="S::suzanne.moroney@ice.org.uk::0a5a41f2-f528-4827-ac4b-edc042c2a95c" providerId="AD" clId="Web-{241FC30C-6E71-0BAA-CD6D-4DE6B8C244DF}" dt="2020-09-11T14:46:05.384" v="0"/>
          <ac:spMkLst>
            <pc:docMk/>
            <pc:sldMk cId="1076824444" sldId="267"/>
            <ac:spMk id="7" creationId="{BD02B774-D755-45F3-81DD-8EDA8E060968}"/>
          </ac:spMkLst>
        </pc:spChg>
      </pc:sldChg>
    </pc:docChg>
  </pc:docChgLst>
  <pc:docChgLst>
    <pc:chgData name="Kathryn Denham-Maccioni" userId="d34d7b72-c3e5-458f-a4c4-427381cbae35" providerId="ADAL" clId="{2964C5B0-BF2B-433C-9FC6-C3ACC135D485}"/>
    <pc:docChg chg="addSld">
      <pc:chgData name="Kathryn Denham-Maccioni" userId="d34d7b72-c3e5-458f-a4c4-427381cbae35" providerId="ADAL" clId="{2964C5B0-BF2B-433C-9FC6-C3ACC135D485}" dt="2021-06-22T15:42:39.472" v="0" actId="2890"/>
      <pc:docMkLst>
        <pc:docMk/>
      </pc:docMkLst>
      <pc:sldChg chg="add">
        <pc:chgData name="Kathryn Denham-Maccioni" userId="d34d7b72-c3e5-458f-a4c4-427381cbae35" providerId="ADAL" clId="{2964C5B0-BF2B-433C-9FC6-C3ACC135D485}" dt="2021-06-22T15:42:39.472" v="0" actId="2890"/>
        <pc:sldMkLst>
          <pc:docMk/>
          <pc:sldMk cId="1221751518" sldId="281"/>
        </pc:sldMkLst>
      </pc:sldChg>
    </pc:docChg>
  </pc:docChgLst>
  <pc:docChgLst>
    <pc:chgData name="Katherine Warner" userId="S::katherine.warner@ice.org.uk::52b2ca42-cc42-4cd2-91ef-fa1643a9818b" providerId="AD" clId="Web-{D73207B7-E0D1-DF7B-3AA5-4460A1D08A83}"/>
    <pc:docChg chg="modSld">
      <pc:chgData name="Katherine Warner" userId="S::katherine.warner@ice.org.uk::52b2ca42-cc42-4cd2-91ef-fa1643a9818b" providerId="AD" clId="Web-{D73207B7-E0D1-DF7B-3AA5-4460A1D08A83}" dt="2021-12-09T11:15:43.981" v="0" actId="1076"/>
      <pc:docMkLst>
        <pc:docMk/>
      </pc:docMkLst>
      <pc:sldChg chg="modSp">
        <pc:chgData name="Katherine Warner" userId="S::katherine.warner@ice.org.uk::52b2ca42-cc42-4cd2-91ef-fa1643a9818b" providerId="AD" clId="Web-{D73207B7-E0D1-DF7B-3AA5-4460A1D08A83}" dt="2021-12-09T11:15:43.981" v="0" actId="1076"/>
        <pc:sldMkLst>
          <pc:docMk/>
          <pc:sldMk cId="3226284571" sldId="263"/>
        </pc:sldMkLst>
        <pc:picChg chg="mod">
          <ac:chgData name="Katherine Warner" userId="S::katherine.warner@ice.org.uk::52b2ca42-cc42-4cd2-91ef-fa1643a9818b" providerId="AD" clId="Web-{D73207B7-E0D1-DF7B-3AA5-4460A1D08A83}" dt="2021-12-09T11:15:43.981" v="0" actId="1076"/>
          <ac:picMkLst>
            <pc:docMk/>
            <pc:sldMk cId="3226284571" sldId="263"/>
            <ac:picMk id="6" creationId="{D67F26F3-8091-4210-BA3F-53DC1EFD7448}"/>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736A976-8EEC-E14C-846A-B52C6985A661}" type="datetimeFigureOut">
              <a:rPr lang="en-US" smtClean="0"/>
              <a:t>1/7/2022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C6F3D0C-4A7A-4342-88D5-B43817D5C549}" type="slidenum">
              <a:rPr lang="en-US" smtClean="0"/>
              <a:t>‹#›</a:t>
            </a:fld>
            <a:endParaRPr lang="en-US"/>
          </a:p>
        </p:txBody>
      </p:sp>
    </p:spTree>
    <p:extLst>
      <p:ext uri="{BB962C8B-B14F-4D97-AF65-F5344CB8AC3E}">
        <p14:creationId xmlns:p14="http://schemas.microsoft.com/office/powerpoint/2010/main" val="134146253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DFE0E3-ED7A-3E4A-A86D-2599E1AE0A7A}" type="datetimeFigureOut">
              <a:rPr lang="en-US" smtClean="0"/>
              <a:t>1/7/2022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E58BE2C-A5C3-1148-A2B2-B9CF5863CB40}" type="slidenum">
              <a:rPr lang="en-US" smtClean="0"/>
              <a:t>‹#›</a:t>
            </a:fld>
            <a:endParaRPr lang="en-US"/>
          </a:p>
        </p:txBody>
      </p:sp>
    </p:spTree>
    <p:extLst>
      <p:ext uri="{BB962C8B-B14F-4D97-AF65-F5344CB8AC3E}">
        <p14:creationId xmlns:p14="http://schemas.microsoft.com/office/powerpoint/2010/main" val="4135540128"/>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ice.org.uk/what-is-civil-engineering/civil-engineer-profiles/ayo-sokale" TargetMode="External"/><Relationship Id="rId2" Type="http://schemas.openxmlformats.org/officeDocument/2006/relationships/slide" Target="../slides/slide10.xml"/><Relationship Id="rId1" Type="http://schemas.openxmlformats.org/officeDocument/2006/relationships/notesMaster" Target="../notesMasters/notesMaster1.xml"/><Relationship Id="rId5" Type="http://schemas.openxmlformats.org/officeDocument/2006/relationships/hyperlink" Target="https://www.ice.org.uk/what-is-civil-engineering/civil-engineer-profiles/joshua-macabuag" TargetMode="External"/><Relationship Id="rId4" Type="http://schemas.openxmlformats.org/officeDocument/2006/relationships/hyperlink" Target="https://www.ice.org.uk/what-is-civil-engineering/civil-engineer-profiles/hiba-khan"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can use this slide show to introduce the subject of civil engineering careers to a group of young people aged 16-18. It mirrors the content of our printed publication ‘ICE 16-18 Careers Guide’ which we recommend to hand out to students attending your talk (order your free copies from careers@ice.org.uk).</a:t>
            </a:r>
          </a:p>
          <a:p>
            <a:endParaRPr lang="en-GB" dirty="0"/>
          </a:p>
          <a:p>
            <a:r>
              <a:rPr lang="en-GB" dirty="0"/>
              <a:t>The slide deck can be downloaded and individual slides can be customised to suit your presentation style and any information relevant to your own career. For example there is a slide where you can add your own profile and talk about your work (please move to the back if not using). You can of course copy this slide to create more space for your own material. </a:t>
            </a:r>
          </a:p>
          <a:p>
            <a:endParaRPr lang="en-GB" dirty="0"/>
          </a:p>
          <a:p>
            <a:r>
              <a:rPr lang="en-GB" dirty="0"/>
              <a:t>You should not however, change the layout of the ICE brand or change the font style used throughout (</a:t>
            </a:r>
            <a:r>
              <a:rPr lang="en-GB" dirty="0" err="1"/>
              <a:t>arial</a:t>
            </a:r>
            <a:r>
              <a:rPr lang="en-GB" dirty="0"/>
              <a:t>).</a:t>
            </a:r>
          </a:p>
          <a:p>
            <a:endParaRPr lang="en-US" dirty="0"/>
          </a:p>
          <a:p>
            <a:r>
              <a:rPr lang="en-US" dirty="0"/>
              <a:t>I</a:t>
            </a:r>
            <a:r>
              <a:rPr lang="en-GB" dirty="0"/>
              <a:t>f you plan to use the civil engineer profile slide then please try to connect to the internet in order to be able to play the linked videos.</a:t>
            </a:r>
          </a:p>
          <a:p>
            <a:endParaRPr lang="en-GB" dirty="0"/>
          </a:p>
          <a:p>
            <a:r>
              <a:rPr lang="en-GB" dirty="0"/>
              <a:t>As you edit the slide deck, we recommend to move any slides you do not wish to use to the end of the slide show by dragging and dropping them – in case you later find them useful.</a:t>
            </a:r>
          </a:p>
          <a:p>
            <a:endParaRPr lang="en-US" dirty="0"/>
          </a:p>
          <a:p>
            <a:r>
              <a:rPr lang="en-US" dirty="0"/>
              <a:t>P</a:t>
            </a:r>
            <a:r>
              <a:rPr lang="en-GB" dirty="0"/>
              <a:t>lease use the 11-16s careers presentation and similarly matching leaflet for GSCE (and equivalent) level students.</a:t>
            </a:r>
          </a:p>
        </p:txBody>
      </p:sp>
      <p:sp>
        <p:nvSpPr>
          <p:cNvPr id="4" name="Slide Number Placeholder 3"/>
          <p:cNvSpPr>
            <a:spLocks noGrp="1"/>
          </p:cNvSpPr>
          <p:nvPr>
            <p:ph type="sldNum" sz="quarter" idx="5"/>
          </p:nvPr>
        </p:nvSpPr>
        <p:spPr/>
        <p:txBody>
          <a:bodyPr/>
          <a:lstStyle/>
          <a:p>
            <a:fld id="{DE58BE2C-A5C3-1148-A2B2-B9CF5863CB40}" type="slidenum">
              <a:rPr lang="en-US" smtClean="0"/>
              <a:t>1</a:t>
            </a:fld>
            <a:endParaRPr lang="en-US"/>
          </a:p>
        </p:txBody>
      </p:sp>
    </p:spTree>
    <p:extLst>
      <p:ext uri="{BB962C8B-B14F-4D97-AF65-F5344CB8AC3E}">
        <p14:creationId xmlns:p14="http://schemas.microsoft.com/office/powerpoint/2010/main" val="36622191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E58BE2C-A5C3-1148-A2B2-B9CF5863CB40}" type="slidenum">
              <a:rPr lang="en-US" smtClean="0"/>
              <a:t>2</a:t>
            </a:fld>
            <a:endParaRPr lang="en-US"/>
          </a:p>
        </p:txBody>
      </p:sp>
    </p:spTree>
    <p:extLst>
      <p:ext uri="{BB962C8B-B14F-4D97-AF65-F5344CB8AC3E}">
        <p14:creationId xmlns:p14="http://schemas.microsoft.com/office/powerpoint/2010/main" val="3675544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E58BE2C-A5C3-1148-A2B2-B9CF5863CB40}" type="slidenum">
              <a:rPr lang="en-US" smtClean="0"/>
              <a:t>3</a:t>
            </a:fld>
            <a:endParaRPr lang="en-US"/>
          </a:p>
        </p:txBody>
      </p:sp>
    </p:spTree>
    <p:extLst>
      <p:ext uri="{BB962C8B-B14F-4D97-AF65-F5344CB8AC3E}">
        <p14:creationId xmlns:p14="http://schemas.microsoft.com/office/powerpoint/2010/main" val="31269291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E58BE2C-A5C3-1148-A2B2-B9CF5863CB40}" type="slidenum">
              <a:rPr lang="en-US" smtClean="0"/>
              <a:t>4</a:t>
            </a:fld>
            <a:endParaRPr lang="en-US"/>
          </a:p>
        </p:txBody>
      </p:sp>
    </p:spTree>
    <p:extLst>
      <p:ext uri="{BB962C8B-B14F-4D97-AF65-F5344CB8AC3E}">
        <p14:creationId xmlns:p14="http://schemas.microsoft.com/office/powerpoint/2010/main" val="30020437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Engineers faced many challenges constructing the High Line – almost every aspect of creating a typical park is different when you’re building it up to 9m above ground-level!</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 park has a ‘keep it wild’ planting scheme and as they sit on a man-made floor – like a green roof – the varieties chosen are easy to look after (although there is also a built-in</a:t>
            </a:r>
          </a:p>
          <a:p>
            <a:r>
              <a:rPr lang="en-GB" sz="1200" b="0" i="0" u="none" strike="noStrike" kern="1200" baseline="0" dirty="0">
                <a:solidFill>
                  <a:schemeClr val="tx1"/>
                </a:solidFill>
                <a:latin typeface="+mn-lt"/>
                <a:ea typeface="+mn-ea"/>
                <a:cs typeface="+mn-cs"/>
              </a:rPr>
              <a:t>watering system).</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Many steel rails and other original features were used to reduce costs as well as environmental impact, including a playground built of parts of the original structure covered with a special rubber coating to create a comfortable play surface.</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Top facts:</a:t>
            </a:r>
          </a:p>
          <a:p>
            <a:r>
              <a:rPr lang="en-GB" sz="1200" b="0" i="0" u="none" strike="noStrike" kern="1200" baseline="0" dirty="0">
                <a:solidFill>
                  <a:schemeClr val="tx1"/>
                </a:solidFill>
                <a:latin typeface="+mn-lt"/>
                <a:ea typeface="+mn-ea"/>
                <a:cs typeface="+mn-cs"/>
              </a:rPr>
              <a:t>The park is 2.3km long and located on Manhattan’s West Side.</a:t>
            </a:r>
          </a:p>
          <a:p>
            <a:r>
              <a:rPr lang="en-GB" sz="1200" b="0" i="0" u="none" strike="noStrike" kern="1200" baseline="0" dirty="0">
                <a:solidFill>
                  <a:schemeClr val="tx1"/>
                </a:solidFill>
                <a:latin typeface="+mn-lt"/>
                <a:ea typeface="+mn-ea"/>
                <a:cs typeface="+mn-cs"/>
              </a:rPr>
              <a:t>It has become the most popular tourist attraction in New York – 8 million people visit every year and it’s encouraged a massive regeneration of the city.</a:t>
            </a:r>
            <a:endParaRPr lang="en-GB" dirty="0"/>
          </a:p>
        </p:txBody>
      </p:sp>
      <p:sp>
        <p:nvSpPr>
          <p:cNvPr id="4" name="Slide Number Placeholder 3"/>
          <p:cNvSpPr>
            <a:spLocks noGrp="1"/>
          </p:cNvSpPr>
          <p:nvPr>
            <p:ph type="sldNum" sz="quarter" idx="5"/>
          </p:nvPr>
        </p:nvSpPr>
        <p:spPr/>
        <p:txBody>
          <a:bodyPr/>
          <a:lstStyle/>
          <a:p>
            <a:fld id="{DE58BE2C-A5C3-1148-A2B2-B9CF5863CB40}" type="slidenum">
              <a:rPr lang="en-US" smtClean="0"/>
              <a:t>5</a:t>
            </a:fld>
            <a:endParaRPr lang="en-US"/>
          </a:p>
        </p:txBody>
      </p:sp>
    </p:spTree>
    <p:extLst>
      <p:ext uri="{BB962C8B-B14F-4D97-AF65-F5344CB8AC3E}">
        <p14:creationId xmlns:p14="http://schemas.microsoft.com/office/powerpoint/2010/main" val="13558603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The construction has a circular core around which radiate ten ‘fingers’ housing different galleries. Each ‘finger’ gallery space has a large window at the end allowing a lot of natural</a:t>
            </a:r>
          </a:p>
          <a:p>
            <a:r>
              <a:rPr lang="en-GB" sz="1200" b="0" i="0" u="none" strike="noStrike" kern="1200" baseline="0" dirty="0">
                <a:solidFill>
                  <a:schemeClr val="tx1"/>
                </a:solidFill>
                <a:latin typeface="+mn-lt"/>
                <a:ea typeface="+mn-ea"/>
                <a:cs typeface="+mn-cs"/>
              </a:rPr>
              <a:t>light to illuminate the curved spaces within.</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 </a:t>
            </a:r>
            <a:r>
              <a:rPr lang="en-GB" sz="1200" b="0" i="0" u="none" strike="noStrike" kern="1200" baseline="0" dirty="0" err="1">
                <a:solidFill>
                  <a:schemeClr val="tx1"/>
                </a:solidFill>
                <a:latin typeface="+mn-lt"/>
                <a:ea typeface="+mn-ea"/>
                <a:cs typeface="+mn-cs"/>
              </a:rPr>
              <a:t>ArtScience</a:t>
            </a:r>
            <a:r>
              <a:rPr lang="en-GB" sz="1200" b="0" i="0" u="none" strike="noStrike" kern="1200" baseline="0" dirty="0">
                <a:solidFill>
                  <a:schemeClr val="tx1"/>
                </a:solidFill>
                <a:latin typeface="+mn-lt"/>
                <a:ea typeface="+mn-ea"/>
                <a:cs typeface="+mn-cs"/>
              </a:rPr>
              <a:t> Museum conceived by architect Moshe </a:t>
            </a:r>
            <a:r>
              <a:rPr lang="en-GB" sz="1200" b="0" i="0" u="none" strike="noStrike" kern="1200" baseline="0" dirty="0" err="1">
                <a:solidFill>
                  <a:schemeClr val="tx1"/>
                </a:solidFill>
                <a:latin typeface="+mn-lt"/>
                <a:ea typeface="+mn-ea"/>
                <a:cs typeface="+mn-cs"/>
              </a:rPr>
              <a:t>Safdie</a:t>
            </a:r>
            <a:r>
              <a:rPr lang="en-GB" sz="1200" b="0" i="0" u="none" strike="noStrike" kern="1200" baseline="0" dirty="0">
                <a:solidFill>
                  <a:schemeClr val="tx1"/>
                </a:solidFill>
                <a:latin typeface="+mn-lt"/>
                <a:ea typeface="+mn-ea"/>
                <a:cs typeface="+mn-cs"/>
              </a:rPr>
              <a:t> and designed by engineering company Arup has 21 gallery spaces with a total area of 6,000 square metres. The diverse exhibitions especially focus on connecting art and science through digital technologies and allowing young people to explore the real and digital world in new ways.</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Top facts:</a:t>
            </a:r>
          </a:p>
          <a:p>
            <a:r>
              <a:rPr lang="en-GB" dirty="0"/>
              <a:t>The building’s eco-friendly credentials include harvesting rainwater for domestic use which is channelled through the </a:t>
            </a:r>
            <a:r>
              <a:rPr lang="en-GB" dirty="0" err="1"/>
              <a:t>bowllike</a:t>
            </a:r>
            <a:r>
              <a:rPr lang="en-GB" dirty="0"/>
              <a:t> roof, falling in a spectacular waterfall into a central pond.</a:t>
            </a:r>
          </a:p>
          <a:p>
            <a:r>
              <a:rPr lang="en-GB" dirty="0"/>
              <a:t>The museum has its air conditioning built into the floor to help save energy – by lowering the temperature at the visitor’s height, rather than trying to cool the entire space.</a:t>
            </a:r>
          </a:p>
        </p:txBody>
      </p:sp>
      <p:sp>
        <p:nvSpPr>
          <p:cNvPr id="4" name="Slide Number Placeholder 3"/>
          <p:cNvSpPr>
            <a:spLocks noGrp="1"/>
          </p:cNvSpPr>
          <p:nvPr>
            <p:ph type="sldNum" sz="quarter" idx="5"/>
          </p:nvPr>
        </p:nvSpPr>
        <p:spPr/>
        <p:txBody>
          <a:bodyPr/>
          <a:lstStyle/>
          <a:p>
            <a:fld id="{DE58BE2C-A5C3-1148-A2B2-B9CF5863CB40}" type="slidenum">
              <a:rPr lang="en-US" smtClean="0"/>
              <a:t>6</a:t>
            </a:fld>
            <a:endParaRPr lang="en-US"/>
          </a:p>
        </p:txBody>
      </p:sp>
    </p:spTree>
    <p:extLst>
      <p:ext uri="{BB962C8B-B14F-4D97-AF65-F5344CB8AC3E}">
        <p14:creationId xmlns:p14="http://schemas.microsoft.com/office/powerpoint/2010/main" val="5595166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The iconic 2,467m long Forth Rail Bridge is a cantilever structure completed in 1890 and is still used by 200 trains a day. It was awarded UNESCO World Heritage site status in 2015.</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 first road bridge was built in 1964, replacing a ferry service. A new bridge – the Queensferry Crossing - was built in 2017 to provide more road capacity. Traffic across the two road bridges is managed strategically with heavy vehicles and most car traffic directed across the newer crossing, and buses, bicycles and motorbikes mostly using the old crossing.</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Top facts:</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 Queensferry Crossing is the longest three-tower, cable-stayed bridge in the world.</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 Forth Road Bridge is a 2,500m long suspension bridge. It previously carried 70,000 vehicles - including 7,000 HGVs - and 100,000 people a day.</a:t>
            </a:r>
          </a:p>
        </p:txBody>
      </p:sp>
      <p:sp>
        <p:nvSpPr>
          <p:cNvPr id="4" name="Slide Number Placeholder 3"/>
          <p:cNvSpPr>
            <a:spLocks noGrp="1"/>
          </p:cNvSpPr>
          <p:nvPr>
            <p:ph type="sldNum" sz="quarter" idx="5"/>
          </p:nvPr>
        </p:nvSpPr>
        <p:spPr/>
        <p:txBody>
          <a:bodyPr/>
          <a:lstStyle/>
          <a:p>
            <a:fld id="{DE58BE2C-A5C3-1148-A2B2-B9CF5863CB40}" type="slidenum">
              <a:rPr lang="en-US" smtClean="0"/>
              <a:t>7</a:t>
            </a:fld>
            <a:endParaRPr lang="en-US"/>
          </a:p>
        </p:txBody>
      </p:sp>
    </p:spTree>
    <p:extLst>
      <p:ext uri="{BB962C8B-B14F-4D97-AF65-F5344CB8AC3E}">
        <p14:creationId xmlns:p14="http://schemas.microsoft.com/office/powerpoint/2010/main" val="9117972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To become a civil engineer you’ll need to choose the right subjects at school or college. It’s a good idea to check the requirements for any courses you’re interested in, as they can vary a lot.</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Maths at A level or Scottish Highers is needed to get onto nearly all civil engineering degree courses. A good grade at GCSE or equivalent will help you secure an apprenticeship.</a:t>
            </a:r>
          </a:p>
          <a:p>
            <a:endParaRPr lang="en-GB" sz="1200" b="0" i="0" u="none" strike="noStrike" kern="1200" baseline="0" dirty="0">
              <a:solidFill>
                <a:schemeClr val="tx1"/>
              </a:solidFill>
              <a:latin typeface="+mn-lt"/>
              <a:ea typeface="+mn-ea"/>
              <a:cs typeface="+mn-cs"/>
            </a:endParaRPr>
          </a:p>
          <a:p>
            <a:r>
              <a:rPr lang="en-GB" dirty="0"/>
              <a:t>Physics at A level or Scottish Highers is also asked for by many universities.</a:t>
            </a:r>
          </a:p>
          <a:p>
            <a:endParaRPr lang="en-GB" dirty="0"/>
          </a:p>
          <a:p>
            <a:r>
              <a:rPr lang="en-GB" dirty="0"/>
              <a:t>Other useful subjects for civil engineering include Geography, Art and Design, Design Technology, Computing, English and some specialist courses such as the Design Engineer Construct! Programme which is offered in some schools.</a:t>
            </a:r>
          </a:p>
        </p:txBody>
      </p:sp>
      <p:sp>
        <p:nvSpPr>
          <p:cNvPr id="4" name="Slide Number Placeholder 3"/>
          <p:cNvSpPr>
            <a:spLocks noGrp="1"/>
          </p:cNvSpPr>
          <p:nvPr>
            <p:ph type="sldNum" sz="quarter" idx="5"/>
          </p:nvPr>
        </p:nvSpPr>
        <p:spPr/>
        <p:txBody>
          <a:bodyPr/>
          <a:lstStyle/>
          <a:p>
            <a:fld id="{DE58BE2C-A5C3-1148-A2B2-B9CF5863CB40}" type="slidenum">
              <a:rPr lang="en-US" smtClean="0"/>
              <a:t>8</a:t>
            </a:fld>
            <a:endParaRPr lang="en-US"/>
          </a:p>
        </p:txBody>
      </p:sp>
    </p:spTree>
    <p:extLst>
      <p:ext uri="{BB962C8B-B14F-4D97-AF65-F5344CB8AC3E}">
        <p14:creationId xmlns:p14="http://schemas.microsoft.com/office/powerpoint/2010/main" val="40245758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DE58BE2C-A5C3-1148-A2B2-B9CF5863CB40}" type="slidenum">
              <a:rPr lang="en-US" smtClean="0"/>
              <a:t>9</a:t>
            </a:fld>
            <a:endParaRPr lang="en-US"/>
          </a:p>
        </p:txBody>
      </p:sp>
    </p:spTree>
    <p:extLst>
      <p:ext uri="{BB962C8B-B14F-4D97-AF65-F5344CB8AC3E}">
        <p14:creationId xmlns:p14="http://schemas.microsoft.com/office/powerpoint/2010/main" val="2517419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These three profiles of civil engineers can be used to demonstrate and show evidence for the diversity of careers in the profession. Press the ‘play’ buttons to go to online videos of each engineer.</a:t>
            </a:r>
          </a:p>
          <a:p>
            <a:endParaRPr lang="en-GB"/>
          </a:p>
          <a:p>
            <a:r>
              <a:rPr lang="en-GB"/>
              <a:t>Ayo is a </a:t>
            </a:r>
            <a:r>
              <a:rPr lang="en-US"/>
              <a:t>Graduate Civil Engineer with The Environment Agency. Full profile at: </a:t>
            </a:r>
            <a:r>
              <a:rPr lang="en-GB">
                <a:hlinkClick r:id="rId3"/>
              </a:rPr>
              <a:t>https://www.ice.org.uk/what-is-civil-engineering/civil-engineer-profiles/ayo-Sokale</a:t>
            </a:r>
            <a:endParaRPr lang="en-GB"/>
          </a:p>
          <a:p>
            <a:endParaRPr lang="en-US"/>
          </a:p>
          <a:p>
            <a:r>
              <a:rPr lang="en-US"/>
              <a:t>Hiba Khan is a Chartered Civil Engineer with Mott MacDonald who works on water engineering and flood alleviation. Full profile at: </a:t>
            </a:r>
            <a:r>
              <a:rPr lang="en-GB">
                <a:hlinkClick r:id="rId4"/>
              </a:rPr>
              <a:t>https://www.ice.org.uk/what-is-civil-engineering/civil-engineer-profiles/hiba-khan</a:t>
            </a:r>
            <a:endParaRPr lang="en-GB"/>
          </a:p>
          <a:p>
            <a:endParaRPr lang="en-US"/>
          </a:p>
          <a:p>
            <a:r>
              <a:rPr lang="en-US"/>
              <a:t>J</a:t>
            </a:r>
            <a:r>
              <a:rPr lang="en-GB" err="1"/>
              <a:t>oshua</a:t>
            </a:r>
            <a:r>
              <a:rPr lang="en-GB"/>
              <a:t> </a:t>
            </a:r>
            <a:r>
              <a:rPr lang="en-GB" err="1"/>
              <a:t>Macabuag</a:t>
            </a:r>
            <a:r>
              <a:rPr lang="en-GB"/>
              <a:t> is a disaster risk specialist who works for the World Bank and does modelling for future and current disasters. He is also a volunteer search and rescue engineer helping to save lives. Full profile at: </a:t>
            </a:r>
            <a:r>
              <a:rPr lang="en-GB">
                <a:hlinkClick r:id="rId5"/>
              </a:rPr>
              <a:t>https://www.ice.org.uk/what-is-civil-engineering/civil-engineer-profiles/joshua-macabuag</a:t>
            </a:r>
            <a:endParaRPr lang="en-US"/>
          </a:p>
          <a:p>
            <a:endParaRPr lang="en-US"/>
          </a:p>
          <a:p>
            <a:endParaRPr lang="en-US"/>
          </a:p>
          <a:p>
            <a:endParaRPr lang="en-GB"/>
          </a:p>
        </p:txBody>
      </p:sp>
      <p:sp>
        <p:nvSpPr>
          <p:cNvPr id="4" name="Slide Number Placeholder 3"/>
          <p:cNvSpPr>
            <a:spLocks noGrp="1"/>
          </p:cNvSpPr>
          <p:nvPr>
            <p:ph type="sldNum" sz="quarter" idx="5"/>
          </p:nvPr>
        </p:nvSpPr>
        <p:spPr/>
        <p:txBody>
          <a:bodyPr/>
          <a:lstStyle/>
          <a:p>
            <a:fld id="{DE58BE2C-A5C3-1148-A2B2-B9CF5863CB40}" type="slidenum">
              <a:rPr lang="en-US" smtClean="0"/>
              <a:t>10</a:t>
            </a:fld>
            <a:endParaRPr lang="en-US"/>
          </a:p>
        </p:txBody>
      </p:sp>
    </p:spTree>
    <p:extLst>
      <p:ext uri="{BB962C8B-B14F-4D97-AF65-F5344CB8AC3E}">
        <p14:creationId xmlns:p14="http://schemas.microsoft.com/office/powerpoint/2010/main" val="32605354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choose to present yourself as an example of a real-life civil engineer then this is your slide to </a:t>
            </a:r>
            <a:r>
              <a:rPr lang="en-US" dirty="0" err="1"/>
              <a:t>customise</a:t>
            </a:r>
            <a:r>
              <a:rPr lang="en-US" dirty="0"/>
              <a:t>!</a:t>
            </a:r>
          </a:p>
          <a:p>
            <a:endParaRPr lang="en-US" dirty="0"/>
          </a:p>
          <a:p>
            <a:r>
              <a:rPr lang="en-US" dirty="0"/>
              <a:t>It's a great way to connect with your audience (plus you’re guaranteed to know the answers to their questions in relation to your own career!).</a:t>
            </a:r>
          </a:p>
          <a:p>
            <a:endParaRPr lang="en-US" dirty="0"/>
          </a:p>
          <a:p>
            <a:r>
              <a:rPr lang="en-US" dirty="0"/>
              <a:t>To change the image to a photo of yourself, or one of your projects, right click on the holding image and select change picture. </a:t>
            </a:r>
          </a:p>
          <a:p>
            <a:endParaRPr lang="en-US" dirty="0"/>
          </a:p>
          <a:p>
            <a:r>
              <a:rPr lang="en-US" dirty="0"/>
              <a:t>You can change the copy on the right to whatever you want. The suggested copy would provide a quick overview of how and why you got into civil engineering. </a:t>
            </a:r>
          </a:p>
          <a:p>
            <a:endParaRPr lang="en-US"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You can right click and duplicate the slide in the LH slide-sorter column if you want to add another about yourself or your work.</a:t>
            </a:r>
          </a:p>
          <a:p>
            <a:endParaRPr lang="en-US" dirty="0"/>
          </a:p>
          <a:p>
            <a:endParaRPr lang="en-US" dirty="0"/>
          </a:p>
          <a:p>
            <a:r>
              <a:rPr lang="en-US" dirty="0"/>
              <a:t>Don’t forget to change the slide title too!</a:t>
            </a:r>
          </a:p>
          <a:p>
            <a:endParaRPr lang="en-US" dirty="0"/>
          </a:p>
          <a:p>
            <a:endParaRPr lang="en-US" dirty="0"/>
          </a:p>
          <a:p>
            <a:endParaRPr lang="en-GB" dirty="0"/>
          </a:p>
        </p:txBody>
      </p:sp>
      <p:sp>
        <p:nvSpPr>
          <p:cNvPr id="4" name="Slide Number Placeholder 3"/>
          <p:cNvSpPr>
            <a:spLocks noGrp="1"/>
          </p:cNvSpPr>
          <p:nvPr>
            <p:ph type="sldNum" sz="quarter" idx="5"/>
          </p:nvPr>
        </p:nvSpPr>
        <p:spPr/>
        <p:txBody>
          <a:bodyPr/>
          <a:lstStyle/>
          <a:p>
            <a:fld id="{DE58BE2C-A5C3-1148-A2B2-B9CF5863CB40}" type="slidenum">
              <a:rPr lang="en-US" smtClean="0"/>
              <a:t>11</a:t>
            </a:fld>
            <a:endParaRPr lang="en-US"/>
          </a:p>
        </p:txBody>
      </p:sp>
    </p:spTree>
    <p:extLst>
      <p:ext uri="{BB962C8B-B14F-4D97-AF65-F5344CB8AC3E}">
        <p14:creationId xmlns:p14="http://schemas.microsoft.com/office/powerpoint/2010/main" val="8537025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tx1"/>
                </a:solidFill>
                <a:latin typeface="+mn-lt"/>
                <a:ea typeface="+mn-ea"/>
                <a:cs typeface="+mn-cs"/>
              </a:rPr>
              <a:t>Studying at university can give you a fast-track route to Chartered Engineer status and the top jobs in the profession. For more info see ice.org.uk/</a:t>
            </a:r>
            <a:r>
              <a:rPr lang="en-GB" sz="1200" b="0" i="0" u="none" strike="noStrike" kern="1200" baseline="0" dirty="0" err="1">
                <a:solidFill>
                  <a:schemeClr val="tx1"/>
                </a:solidFill>
                <a:latin typeface="+mn-lt"/>
                <a:ea typeface="+mn-ea"/>
                <a:cs typeface="+mn-cs"/>
              </a:rPr>
              <a:t>beacivilengineer</a:t>
            </a:r>
            <a:endParaRPr lang="en-GB" sz="1200" b="0" i="0" u="none" strike="noStrike" kern="1200" baseline="0" dirty="0">
              <a:solidFill>
                <a:schemeClr val="tx1"/>
              </a:solidFill>
              <a:latin typeface="+mn-lt"/>
              <a:ea typeface="+mn-ea"/>
              <a:cs typeface="+mn-cs"/>
            </a:endParaRP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A vocational course (such as BTEC or HND) combines study with ‘hands on’ experience and can give you a fast-track to qualified Engineering Technician status. If you get taken on as an apprentice by a company you’ll get paid as well as be given time off each week to learn. It’s possible to progress from this role to become a Civil Engineer with enough job experience.</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There are more ways to study and enter industry than ever before – including starting while still at school (foundation apprenticeships) and working and getting a degree at the same time (degree or graduate apprenticeships). For more info see ice.org.uk/apprentices</a:t>
            </a:r>
          </a:p>
        </p:txBody>
      </p:sp>
      <p:sp>
        <p:nvSpPr>
          <p:cNvPr id="4" name="Slide Number Placeholder 3"/>
          <p:cNvSpPr>
            <a:spLocks noGrp="1"/>
          </p:cNvSpPr>
          <p:nvPr>
            <p:ph type="sldNum" sz="quarter" idx="5"/>
          </p:nvPr>
        </p:nvSpPr>
        <p:spPr/>
        <p:txBody>
          <a:bodyPr/>
          <a:lstStyle/>
          <a:p>
            <a:fld id="{DE58BE2C-A5C3-1148-A2B2-B9CF5863CB40}" type="slidenum">
              <a:rPr lang="en-US" smtClean="0"/>
              <a:t>12</a:t>
            </a:fld>
            <a:endParaRPr lang="en-US"/>
          </a:p>
        </p:txBody>
      </p:sp>
    </p:spTree>
    <p:extLst>
      <p:ext uri="{BB962C8B-B14F-4D97-AF65-F5344CB8AC3E}">
        <p14:creationId xmlns:p14="http://schemas.microsoft.com/office/powerpoint/2010/main" val="37945479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tx1"/>
                </a:solidFill>
                <a:latin typeface="+mn-lt"/>
                <a:ea typeface="+mn-ea"/>
                <a:cs typeface="+mn-cs"/>
              </a:rPr>
              <a:t>ICE QUEST scholarships are available for both vocational and university routes.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tx1"/>
              </a:solidFill>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tx1"/>
                </a:solidFill>
                <a:latin typeface="+mn-lt"/>
                <a:ea typeface="+mn-ea"/>
                <a:cs typeface="+mn-cs"/>
              </a:rPr>
              <a:t>ICE QUEST Undergraduate Scholarship offers £8000 over the course of study and must be applied for the April before going to university. It also links you with a company sponsor who will provide work placements and could offer you full time employment on graduation.</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tx1"/>
              </a:solidFill>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tx1"/>
                </a:solidFill>
                <a:latin typeface="+mn-lt"/>
                <a:ea typeface="+mn-ea"/>
                <a:cs typeface="+mn-cs"/>
              </a:rPr>
              <a:t>ICE Technician scholarship offers up to £1000 to those studying and working on an apprenticeship or vocational route.</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tx1"/>
              </a:solidFill>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tx1"/>
                </a:solidFill>
                <a:latin typeface="+mn-lt"/>
                <a:ea typeface="+mn-ea"/>
                <a:cs typeface="+mn-cs"/>
              </a:rPr>
              <a:t>Free ICE student membership gives you a host of benefits including opportunities to network with industry professionals and other students, knowledge resources to help with your studies, updates on the latest industry news and the chance to start preparing early for gaining your professional qualification (CEng, </a:t>
            </a:r>
            <a:r>
              <a:rPr lang="en-GB" sz="1200" b="0" i="0" u="none" strike="noStrike" kern="1200" baseline="0" dirty="0" err="1">
                <a:solidFill>
                  <a:schemeClr val="tx1"/>
                </a:solidFill>
                <a:latin typeface="+mn-lt"/>
                <a:ea typeface="+mn-ea"/>
                <a:cs typeface="+mn-cs"/>
              </a:rPr>
              <a:t>IEng</a:t>
            </a:r>
            <a:r>
              <a:rPr lang="en-GB" sz="1200" b="0" i="0" u="none" strike="noStrike" kern="1200" baseline="0" dirty="0">
                <a:solidFill>
                  <a:schemeClr val="tx1"/>
                </a:solidFill>
                <a:latin typeface="+mn-lt"/>
                <a:ea typeface="+mn-ea"/>
                <a:cs typeface="+mn-cs"/>
              </a:rPr>
              <a:t> etc). As a student member you can also apply for ICE QUEST student travel award which gives up to £1,500 for a civil engineering related trip – such as volunteering for a development charity e.g. Bridges to Prosperity.</a:t>
            </a:r>
          </a:p>
        </p:txBody>
      </p:sp>
      <p:sp>
        <p:nvSpPr>
          <p:cNvPr id="4" name="Slide Number Placeholder 3"/>
          <p:cNvSpPr>
            <a:spLocks noGrp="1"/>
          </p:cNvSpPr>
          <p:nvPr>
            <p:ph type="sldNum" sz="quarter" idx="5"/>
          </p:nvPr>
        </p:nvSpPr>
        <p:spPr/>
        <p:txBody>
          <a:bodyPr/>
          <a:lstStyle/>
          <a:p>
            <a:fld id="{DE58BE2C-A5C3-1148-A2B2-B9CF5863CB40}" type="slidenum">
              <a:rPr lang="en-US" smtClean="0"/>
              <a:t>13</a:t>
            </a:fld>
            <a:endParaRPr lang="en-US"/>
          </a:p>
        </p:txBody>
      </p:sp>
    </p:spTree>
    <p:extLst>
      <p:ext uri="{BB962C8B-B14F-4D97-AF65-F5344CB8AC3E}">
        <p14:creationId xmlns:p14="http://schemas.microsoft.com/office/powerpoint/2010/main" val="38847873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tx1"/>
                </a:solidFill>
                <a:latin typeface="+mn-lt"/>
                <a:ea typeface="+mn-ea"/>
                <a:cs typeface="+mn-cs"/>
              </a:rPr>
              <a:t>ICE QUEST scholarships are available for both vocational and university routes.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tx1"/>
              </a:solidFill>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tx1"/>
                </a:solidFill>
                <a:latin typeface="+mn-lt"/>
                <a:ea typeface="+mn-ea"/>
                <a:cs typeface="+mn-cs"/>
              </a:rPr>
              <a:t>ICE QUEST Undergraduate Scholarship offers £8000 over the course of study and must be applied for the April before going to university. It also links you with a company sponsor who will provide work placements and could offer you full time employment on graduation.</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tx1"/>
              </a:solidFill>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tx1"/>
                </a:solidFill>
                <a:latin typeface="+mn-lt"/>
                <a:ea typeface="+mn-ea"/>
                <a:cs typeface="+mn-cs"/>
              </a:rPr>
              <a:t>ICE Technician scholarship offers up to £1000 to those studying and working on an apprenticeship or vocational route.</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u="none" strike="noStrike" kern="1200" baseline="0" dirty="0">
              <a:solidFill>
                <a:schemeClr val="tx1"/>
              </a:solidFill>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tx1"/>
                </a:solidFill>
                <a:latin typeface="+mn-lt"/>
                <a:ea typeface="+mn-ea"/>
                <a:cs typeface="+mn-cs"/>
              </a:rPr>
              <a:t>Free ICE student membership gives you a host of benefits including opportunities to network with industry professionals and other students, knowledge resources to help with your studies, updates on the latest industry news and the chance to start preparing early for gaining your professional qualification (CEng, </a:t>
            </a:r>
            <a:r>
              <a:rPr lang="en-GB" sz="1200" b="0" i="0" u="none" strike="noStrike" kern="1200" baseline="0" dirty="0" err="1">
                <a:solidFill>
                  <a:schemeClr val="tx1"/>
                </a:solidFill>
                <a:latin typeface="+mn-lt"/>
                <a:ea typeface="+mn-ea"/>
                <a:cs typeface="+mn-cs"/>
              </a:rPr>
              <a:t>IEng</a:t>
            </a:r>
            <a:r>
              <a:rPr lang="en-GB" sz="1200" b="0" i="0" u="none" strike="noStrike" kern="1200" baseline="0" dirty="0">
                <a:solidFill>
                  <a:schemeClr val="tx1"/>
                </a:solidFill>
                <a:latin typeface="+mn-lt"/>
                <a:ea typeface="+mn-ea"/>
                <a:cs typeface="+mn-cs"/>
              </a:rPr>
              <a:t> etc). As a student member you can also apply for ICE QUEST student travel award which gives up to £1,500 for a civil engineering related trip – such as volunteering for a development charity e.g. Bridges to Prosperity.</a:t>
            </a:r>
          </a:p>
        </p:txBody>
      </p:sp>
      <p:sp>
        <p:nvSpPr>
          <p:cNvPr id="4" name="Slide Number Placeholder 3"/>
          <p:cNvSpPr>
            <a:spLocks noGrp="1"/>
          </p:cNvSpPr>
          <p:nvPr>
            <p:ph type="sldNum" sz="quarter" idx="5"/>
          </p:nvPr>
        </p:nvSpPr>
        <p:spPr/>
        <p:txBody>
          <a:bodyPr/>
          <a:lstStyle/>
          <a:p>
            <a:fld id="{DE58BE2C-A5C3-1148-A2B2-B9CF5863CB40}" type="slidenum">
              <a:rPr lang="en-US" smtClean="0"/>
              <a:t>14</a:t>
            </a:fld>
            <a:endParaRPr lang="en-US"/>
          </a:p>
        </p:txBody>
      </p:sp>
    </p:spTree>
    <p:extLst>
      <p:ext uri="{BB962C8B-B14F-4D97-AF65-F5344CB8AC3E}">
        <p14:creationId xmlns:p14="http://schemas.microsoft.com/office/powerpoint/2010/main" val="10693112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58BE2C-A5C3-1148-A2B2-B9CF5863CB40}" type="slidenum">
              <a:rPr lang="en-US" smtClean="0"/>
              <a:t>15</a:t>
            </a:fld>
            <a:endParaRPr lang="en-US"/>
          </a:p>
        </p:txBody>
      </p:sp>
    </p:spTree>
    <p:extLst>
      <p:ext uri="{BB962C8B-B14F-4D97-AF65-F5344CB8AC3E}">
        <p14:creationId xmlns:p14="http://schemas.microsoft.com/office/powerpoint/2010/main" val="66420120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 Id="rId5" Type="http://schemas.openxmlformats.org/officeDocument/2006/relationships/image" Target="../media/image2.jpeg"/><Relationship Id="rId4"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jpeg"/><Relationship Id="rId1" Type="http://schemas.openxmlformats.org/officeDocument/2006/relationships/slideMaster" Target="../slideMasters/slideMaster1.xml"/><Relationship Id="rId5" Type="http://schemas.openxmlformats.org/officeDocument/2006/relationships/image" Target="../media/image2.jpeg"/><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jpeg"/><Relationship Id="rId1" Type="http://schemas.openxmlformats.org/officeDocument/2006/relationships/slideMaster" Target="../slideMasters/slideMaster1.xml"/><Relationship Id="rId5" Type="http://schemas.openxmlformats.org/officeDocument/2006/relationships/image" Target="../media/image2.jpeg"/><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2.jpe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0" name="Picture 9" descr="ice_ppt_title_page.jp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4" name="Rectangle 13"/>
          <p:cNvSpPr/>
          <p:nvPr userDrawn="1"/>
        </p:nvSpPr>
        <p:spPr>
          <a:xfrm>
            <a:off x="0" y="-1"/>
            <a:ext cx="9144000" cy="112606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B678E5E9-0359-4E02-BAFA-621F1492478A}"/>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0" y="1059582"/>
            <a:ext cx="9144000" cy="2221083"/>
          </a:xfrm>
          <a:prstGeom prst="rect">
            <a:avLst/>
          </a:prstGeom>
        </p:spPr>
      </p:pic>
      <p:sp>
        <p:nvSpPr>
          <p:cNvPr id="2" name="Title 1"/>
          <p:cNvSpPr>
            <a:spLocks noGrp="1"/>
          </p:cNvSpPr>
          <p:nvPr>
            <p:ph type="ctrTitle"/>
          </p:nvPr>
        </p:nvSpPr>
        <p:spPr>
          <a:xfrm>
            <a:off x="457200" y="3343321"/>
            <a:ext cx="8001000" cy="775797"/>
          </a:xfrm>
        </p:spPr>
        <p:txBody>
          <a:bodyPr>
            <a:normAutofit/>
          </a:bodyPr>
          <a:lstStyle>
            <a:lvl1pPr algn="l">
              <a:defRPr sz="3600">
                <a:solidFill>
                  <a:schemeClr val="bg1"/>
                </a:solidFill>
                <a:latin typeface="Arial"/>
                <a:cs typeface="Arial"/>
              </a:defRPr>
            </a:lvl1pPr>
          </a:lstStyle>
          <a:p>
            <a:r>
              <a:rPr lang="en-US"/>
              <a:t>Click to edit Master title style</a:t>
            </a:r>
          </a:p>
        </p:txBody>
      </p:sp>
      <p:sp>
        <p:nvSpPr>
          <p:cNvPr id="3" name="Subtitle 2"/>
          <p:cNvSpPr>
            <a:spLocks noGrp="1"/>
          </p:cNvSpPr>
          <p:nvPr>
            <p:ph type="subTitle" idx="1"/>
          </p:nvPr>
        </p:nvSpPr>
        <p:spPr>
          <a:xfrm>
            <a:off x="457200" y="4148161"/>
            <a:ext cx="7315200" cy="558800"/>
          </a:xfrm>
        </p:spPr>
        <p:txBody>
          <a:bodyPr>
            <a:normAutofit/>
          </a:bodyPr>
          <a:lstStyle>
            <a:lvl1pPr marL="0" indent="0" algn="l">
              <a:buNone/>
              <a:defRPr sz="2400" b="1">
                <a:solidFill>
                  <a:srgbClr val="FFFFFF"/>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pic>
        <p:nvPicPr>
          <p:cNvPr id="21" name="Picture 20" descr="triangle_overlay.png"/>
          <p:cNvPicPr>
            <a:picLocks noChangeAspect="1"/>
          </p:cNvPicPr>
          <p:nvPr userDrawn="1"/>
        </p:nvPicPr>
        <p:blipFill rotWithShape="1">
          <a:blip r:embed="rId4" cstate="print">
            <a:extLst>
              <a:ext uri="{28A0092B-C50C-407E-A947-70E740481C1C}">
                <a14:useLocalDpi xmlns:a14="http://schemas.microsoft.com/office/drawing/2010/main"/>
              </a:ext>
            </a:extLst>
          </a:blip>
          <a:srcRect/>
          <a:stretch/>
        </p:blipFill>
        <p:spPr>
          <a:xfrm>
            <a:off x="6887163" y="1059582"/>
            <a:ext cx="2256837" cy="2221084"/>
          </a:xfrm>
          <a:prstGeom prst="rect">
            <a:avLst/>
          </a:prstGeom>
        </p:spPr>
      </p:pic>
      <p:cxnSp>
        <p:nvCxnSpPr>
          <p:cNvPr id="17" name="Straight Connector 16"/>
          <p:cNvCxnSpPr/>
          <p:nvPr userDrawn="1"/>
        </p:nvCxnSpPr>
        <p:spPr>
          <a:xfrm>
            <a:off x="0" y="3280666"/>
            <a:ext cx="9144000" cy="0"/>
          </a:xfrm>
          <a:prstGeom prst="line">
            <a:avLst/>
          </a:prstGeom>
          <a:ln w="19050" cmpd="sng">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12" name="Picture 11" descr="ice_master_full_300dpi_rgb.jpg"/>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254000" y="0"/>
            <a:ext cx="1016795" cy="1045464"/>
          </a:xfrm>
          <a:prstGeom prst="rect">
            <a:avLst/>
          </a:prstGeom>
        </p:spPr>
      </p:pic>
      <p:sp>
        <p:nvSpPr>
          <p:cNvPr id="19" name="TextBox 18">
            <a:extLst>
              <a:ext uri="{FF2B5EF4-FFF2-40B4-BE49-F238E27FC236}">
                <a16:creationId xmlns:a16="http://schemas.microsoft.com/office/drawing/2014/main" id="{734A1CC9-B331-459F-A3A0-E8E712487893}"/>
              </a:ext>
            </a:extLst>
          </p:cNvPr>
          <p:cNvSpPr txBox="1"/>
          <p:nvPr userDrawn="1"/>
        </p:nvSpPr>
        <p:spPr>
          <a:xfrm>
            <a:off x="6972300" y="4831961"/>
            <a:ext cx="1714500" cy="215444"/>
          </a:xfrm>
          <a:prstGeom prst="rect">
            <a:avLst/>
          </a:prstGeom>
          <a:noFill/>
        </p:spPr>
        <p:txBody>
          <a:bodyPr wrap="square" rtlCol="0">
            <a:spAutoFit/>
          </a:bodyPr>
          <a:lstStyle>
            <a:defPPr>
              <a:defRPr lang="en-US"/>
            </a:defPPr>
            <a:lvl1pPr>
              <a:defRPr sz="800">
                <a:solidFill>
                  <a:schemeClr val="bg1"/>
                </a:solidFill>
                <a:latin typeface="Arial"/>
                <a:cs typeface="Arial"/>
              </a:defRPr>
            </a:lvl1pPr>
          </a:lstStyle>
          <a:p>
            <a:pPr lvl="0" algn="r"/>
            <a:r>
              <a:rPr lang="en-GB" sz="800"/>
              <a:t>ice.org.uk</a:t>
            </a:r>
          </a:p>
        </p:txBody>
      </p:sp>
      <p:sp>
        <p:nvSpPr>
          <p:cNvPr id="20" name="TextBox 19">
            <a:extLst>
              <a:ext uri="{FF2B5EF4-FFF2-40B4-BE49-F238E27FC236}">
                <a16:creationId xmlns:a16="http://schemas.microsoft.com/office/drawing/2014/main" id="{55B012FA-90AD-4A43-9580-A35336DACEB2}"/>
              </a:ext>
            </a:extLst>
          </p:cNvPr>
          <p:cNvSpPr txBox="1"/>
          <p:nvPr userDrawn="1"/>
        </p:nvSpPr>
        <p:spPr>
          <a:xfrm>
            <a:off x="457200" y="4831961"/>
            <a:ext cx="6951133" cy="215444"/>
          </a:xfrm>
          <a:prstGeom prst="rect">
            <a:avLst/>
          </a:prstGeom>
          <a:noFill/>
        </p:spPr>
        <p:txBody>
          <a:bodyPr wrap="square" rtlCol="0">
            <a:spAutoFit/>
          </a:bodyPr>
          <a:lstStyle/>
          <a:p>
            <a:r>
              <a:rPr lang="en-US" sz="800">
                <a:solidFill>
                  <a:schemeClr val="bg1"/>
                </a:solidFill>
                <a:latin typeface="Arial"/>
                <a:cs typeface="Arial"/>
              </a:rPr>
              <a:t>Institution of Civil Engineers is a Registered Charity in England &amp; Wales (no 210252) and Scotland (SC038629)</a:t>
            </a:r>
          </a:p>
        </p:txBody>
      </p:sp>
    </p:spTree>
    <p:extLst>
      <p:ext uri="{BB962C8B-B14F-4D97-AF65-F5344CB8AC3E}">
        <p14:creationId xmlns:p14="http://schemas.microsoft.com/office/powerpoint/2010/main" val="38655740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3_Title Slide">
    <p:spTree>
      <p:nvGrpSpPr>
        <p:cNvPr id="1" name=""/>
        <p:cNvGrpSpPr/>
        <p:nvPr/>
      </p:nvGrpSpPr>
      <p:grpSpPr>
        <a:xfrm>
          <a:off x="0" y="0"/>
          <a:ext cx="0" cy="0"/>
          <a:chOff x="0" y="0"/>
          <a:chExt cx="0" cy="0"/>
        </a:xfrm>
      </p:grpSpPr>
      <p:pic>
        <p:nvPicPr>
          <p:cNvPr id="10" name="Picture 9" descr="ice_ppt_title_page.jp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4" name="Rectangle 13"/>
          <p:cNvSpPr/>
          <p:nvPr userDrawn="1"/>
        </p:nvSpPr>
        <p:spPr>
          <a:xfrm>
            <a:off x="0" y="-1"/>
            <a:ext cx="9144000" cy="112606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B678E5E9-0359-4E02-BAFA-621F1492478A}"/>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0" y="1059582"/>
            <a:ext cx="9144000" cy="2221084"/>
          </a:xfrm>
          <a:prstGeom prst="rect">
            <a:avLst/>
          </a:prstGeom>
        </p:spPr>
      </p:pic>
      <p:sp>
        <p:nvSpPr>
          <p:cNvPr id="2" name="Title 1"/>
          <p:cNvSpPr>
            <a:spLocks noGrp="1"/>
          </p:cNvSpPr>
          <p:nvPr>
            <p:ph type="ctrTitle"/>
          </p:nvPr>
        </p:nvSpPr>
        <p:spPr>
          <a:xfrm>
            <a:off x="457200" y="3343321"/>
            <a:ext cx="8001000" cy="775797"/>
          </a:xfrm>
        </p:spPr>
        <p:txBody>
          <a:bodyPr>
            <a:normAutofit/>
          </a:bodyPr>
          <a:lstStyle>
            <a:lvl1pPr algn="l">
              <a:defRPr sz="3600">
                <a:solidFill>
                  <a:schemeClr val="bg1"/>
                </a:solidFill>
                <a:latin typeface="Arial"/>
                <a:cs typeface="Arial"/>
              </a:defRPr>
            </a:lvl1pPr>
          </a:lstStyle>
          <a:p>
            <a:r>
              <a:rPr lang="en-US"/>
              <a:t>Click to edit Master title style</a:t>
            </a:r>
          </a:p>
        </p:txBody>
      </p:sp>
      <p:sp>
        <p:nvSpPr>
          <p:cNvPr id="3" name="Subtitle 2"/>
          <p:cNvSpPr>
            <a:spLocks noGrp="1"/>
          </p:cNvSpPr>
          <p:nvPr>
            <p:ph type="subTitle" idx="1"/>
          </p:nvPr>
        </p:nvSpPr>
        <p:spPr>
          <a:xfrm>
            <a:off x="457200" y="4148161"/>
            <a:ext cx="7315200" cy="558800"/>
          </a:xfrm>
        </p:spPr>
        <p:txBody>
          <a:bodyPr>
            <a:normAutofit/>
          </a:bodyPr>
          <a:lstStyle>
            <a:lvl1pPr marL="0" indent="0" algn="l">
              <a:buNone/>
              <a:defRPr sz="2400" b="1">
                <a:solidFill>
                  <a:srgbClr val="FFFFFF"/>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pic>
        <p:nvPicPr>
          <p:cNvPr id="21" name="Picture 20" descr="triangle_overlay.png"/>
          <p:cNvPicPr>
            <a:picLocks noChangeAspect="1"/>
          </p:cNvPicPr>
          <p:nvPr userDrawn="1"/>
        </p:nvPicPr>
        <p:blipFill rotWithShape="1">
          <a:blip r:embed="rId4" cstate="print">
            <a:extLst>
              <a:ext uri="{28A0092B-C50C-407E-A947-70E740481C1C}">
                <a14:useLocalDpi xmlns:a14="http://schemas.microsoft.com/office/drawing/2010/main"/>
              </a:ext>
            </a:extLst>
          </a:blip>
          <a:srcRect/>
          <a:stretch/>
        </p:blipFill>
        <p:spPr>
          <a:xfrm>
            <a:off x="6887163" y="1059582"/>
            <a:ext cx="2256837" cy="2221084"/>
          </a:xfrm>
          <a:prstGeom prst="rect">
            <a:avLst/>
          </a:prstGeom>
        </p:spPr>
      </p:pic>
      <p:cxnSp>
        <p:nvCxnSpPr>
          <p:cNvPr id="17" name="Straight Connector 16"/>
          <p:cNvCxnSpPr/>
          <p:nvPr userDrawn="1"/>
        </p:nvCxnSpPr>
        <p:spPr>
          <a:xfrm>
            <a:off x="0" y="3280666"/>
            <a:ext cx="9144000" cy="0"/>
          </a:xfrm>
          <a:prstGeom prst="line">
            <a:avLst/>
          </a:prstGeom>
          <a:ln w="19050" cmpd="sng">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12" name="Picture 11" descr="ice_master_full_300dpi_rgb.jpg"/>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254000" y="0"/>
            <a:ext cx="1016795" cy="1045464"/>
          </a:xfrm>
          <a:prstGeom prst="rect">
            <a:avLst/>
          </a:prstGeom>
        </p:spPr>
      </p:pic>
      <p:sp>
        <p:nvSpPr>
          <p:cNvPr id="19" name="TextBox 18">
            <a:extLst>
              <a:ext uri="{FF2B5EF4-FFF2-40B4-BE49-F238E27FC236}">
                <a16:creationId xmlns:a16="http://schemas.microsoft.com/office/drawing/2014/main" id="{734A1CC9-B331-459F-A3A0-E8E712487893}"/>
              </a:ext>
            </a:extLst>
          </p:cNvPr>
          <p:cNvSpPr txBox="1"/>
          <p:nvPr userDrawn="1"/>
        </p:nvSpPr>
        <p:spPr>
          <a:xfrm>
            <a:off x="6972300" y="4831961"/>
            <a:ext cx="1714500" cy="215444"/>
          </a:xfrm>
          <a:prstGeom prst="rect">
            <a:avLst/>
          </a:prstGeom>
          <a:noFill/>
        </p:spPr>
        <p:txBody>
          <a:bodyPr wrap="square" rtlCol="0">
            <a:spAutoFit/>
          </a:bodyPr>
          <a:lstStyle>
            <a:defPPr>
              <a:defRPr lang="en-US"/>
            </a:defPPr>
            <a:lvl1pPr>
              <a:defRPr sz="800">
                <a:solidFill>
                  <a:schemeClr val="bg1"/>
                </a:solidFill>
                <a:latin typeface="Arial"/>
                <a:cs typeface="Arial"/>
              </a:defRPr>
            </a:lvl1pPr>
          </a:lstStyle>
          <a:p>
            <a:pPr lvl="0" algn="r"/>
            <a:r>
              <a:rPr lang="en-GB" sz="800"/>
              <a:t>ice.org.uk</a:t>
            </a:r>
          </a:p>
        </p:txBody>
      </p:sp>
      <p:sp>
        <p:nvSpPr>
          <p:cNvPr id="20" name="TextBox 19">
            <a:extLst>
              <a:ext uri="{FF2B5EF4-FFF2-40B4-BE49-F238E27FC236}">
                <a16:creationId xmlns:a16="http://schemas.microsoft.com/office/drawing/2014/main" id="{55B012FA-90AD-4A43-9580-A35336DACEB2}"/>
              </a:ext>
            </a:extLst>
          </p:cNvPr>
          <p:cNvSpPr txBox="1"/>
          <p:nvPr userDrawn="1"/>
        </p:nvSpPr>
        <p:spPr>
          <a:xfrm>
            <a:off x="457200" y="4831961"/>
            <a:ext cx="6951133" cy="215444"/>
          </a:xfrm>
          <a:prstGeom prst="rect">
            <a:avLst/>
          </a:prstGeom>
          <a:noFill/>
        </p:spPr>
        <p:txBody>
          <a:bodyPr wrap="square" rtlCol="0">
            <a:spAutoFit/>
          </a:bodyPr>
          <a:lstStyle/>
          <a:p>
            <a:r>
              <a:rPr lang="en-US" sz="800">
                <a:solidFill>
                  <a:schemeClr val="bg1"/>
                </a:solidFill>
                <a:latin typeface="Arial"/>
                <a:cs typeface="Arial"/>
              </a:rPr>
              <a:t>Institution of Civil Engineers is a Registered Charity in England &amp; Wales (no 210252) and Scotland (SC038629)</a:t>
            </a:r>
          </a:p>
        </p:txBody>
      </p:sp>
    </p:spTree>
    <p:extLst>
      <p:ext uri="{BB962C8B-B14F-4D97-AF65-F5344CB8AC3E}">
        <p14:creationId xmlns:p14="http://schemas.microsoft.com/office/powerpoint/2010/main" val="605155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pic>
        <p:nvPicPr>
          <p:cNvPr id="10" name="Picture 9" descr="ice_ppt_title_page.jp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4" name="Rectangle 13"/>
          <p:cNvSpPr/>
          <p:nvPr userDrawn="1"/>
        </p:nvSpPr>
        <p:spPr>
          <a:xfrm>
            <a:off x="0" y="0"/>
            <a:ext cx="9144000" cy="1143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57200" y="3343321"/>
            <a:ext cx="8001000" cy="775797"/>
          </a:xfrm>
        </p:spPr>
        <p:txBody>
          <a:bodyPr>
            <a:normAutofit/>
          </a:bodyPr>
          <a:lstStyle>
            <a:lvl1pPr algn="l">
              <a:defRPr sz="3600">
                <a:solidFill>
                  <a:schemeClr val="bg1"/>
                </a:solidFill>
                <a:latin typeface="Arial"/>
                <a:cs typeface="Arial"/>
              </a:defRPr>
            </a:lvl1pPr>
          </a:lstStyle>
          <a:p>
            <a:r>
              <a:rPr lang="en-US"/>
              <a:t>Click to edit Master title style</a:t>
            </a:r>
          </a:p>
        </p:txBody>
      </p:sp>
      <p:sp>
        <p:nvSpPr>
          <p:cNvPr id="3" name="Subtitle 2"/>
          <p:cNvSpPr>
            <a:spLocks noGrp="1"/>
          </p:cNvSpPr>
          <p:nvPr>
            <p:ph type="subTitle" idx="1"/>
          </p:nvPr>
        </p:nvSpPr>
        <p:spPr>
          <a:xfrm>
            <a:off x="457200" y="4148161"/>
            <a:ext cx="7315200" cy="558800"/>
          </a:xfrm>
        </p:spPr>
        <p:txBody>
          <a:bodyPr>
            <a:normAutofit/>
          </a:bodyPr>
          <a:lstStyle>
            <a:lvl1pPr marL="0" indent="0" algn="l">
              <a:buNone/>
              <a:defRPr sz="2400" b="1">
                <a:solidFill>
                  <a:srgbClr val="FFFFFF"/>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pic>
        <p:nvPicPr>
          <p:cNvPr id="9" name="Picture 8" descr="iStock-819639656.jpg"/>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0" y="1059582"/>
            <a:ext cx="9144000" cy="2221084"/>
          </a:xfrm>
          <a:prstGeom prst="rect">
            <a:avLst/>
          </a:prstGeom>
        </p:spPr>
      </p:pic>
      <p:pic>
        <p:nvPicPr>
          <p:cNvPr id="17" name="Picture 16" descr="triangle_overlay.png"/>
          <p:cNvPicPr>
            <a:picLocks noChangeAspect="1"/>
          </p:cNvPicPr>
          <p:nvPr userDrawn="1"/>
        </p:nvPicPr>
        <p:blipFill rotWithShape="1">
          <a:blip r:embed="rId4" cstate="print">
            <a:extLst>
              <a:ext uri="{28A0092B-C50C-407E-A947-70E740481C1C}">
                <a14:useLocalDpi xmlns:a14="http://schemas.microsoft.com/office/drawing/2010/main"/>
              </a:ext>
            </a:extLst>
          </a:blip>
          <a:srcRect/>
          <a:stretch/>
        </p:blipFill>
        <p:spPr>
          <a:xfrm>
            <a:off x="6887163" y="1059582"/>
            <a:ext cx="2256837" cy="2221084"/>
          </a:xfrm>
          <a:prstGeom prst="rect">
            <a:avLst/>
          </a:prstGeom>
        </p:spPr>
      </p:pic>
      <p:cxnSp>
        <p:nvCxnSpPr>
          <p:cNvPr id="12" name="Straight Connector 11"/>
          <p:cNvCxnSpPr/>
          <p:nvPr userDrawn="1"/>
        </p:nvCxnSpPr>
        <p:spPr>
          <a:xfrm>
            <a:off x="0" y="3280666"/>
            <a:ext cx="9144000" cy="0"/>
          </a:xfrm>
          <a:prstGeom prst="line">
            <a:avLst/>
          </a:prstGeom>
          <a:ln w="19050" cmpd="sng">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15" name="Picture 14" descr="ice_master_full_300dpi_rgb.jpg"/>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254000" y="0"/>
            <a:ext cx="1016795" cy="1045464"/>
          </a:xfrm>
          <a:prstGeom prst="rect">
            <a:avLst/>
          </a:prstGeom>
        </p:spPr>
      </p:pic>
      <p:sp>
        <p:nvSpPr>
          <p:cNvPr id="16" name="TextBox 15">
            <a:extLst>
              <a:ext uri="{FF2B5EF4-FFF2-40B4-BE49-F238E27FC236}">
                <a16:creationId xmlns:a16="http://schemas.microsoft.com/office/drawing/2014/main" id="{E5FE8909-6B5B-4DED-83F8-5786BA374534}"/>
              </a:ext>
            </a:extLst>
          </p:cNvPr>
          <p:cNvSpPr txBox="1"/>
          <p:nvPr userDrawn="1"/>
        </p:nvSpPr>
        <p:spPr>
          <a:xfrm>
            <a:off x="6972300" y="4831961"/>
            <a:ext cx="1714500" cy="215444"/>
          </a:xfrm>
          <a:prstGeom prst="rect">
            <a:avLst/>
          </a:prstGeom>
          <a:noFill/>
        </p:spPr>
        <p:txBody>
          <a:bodyPr wrap="square" rtlCol="0">
            <a:spAutoFit/>
          </a:bodyPr>
          <a:lstStyle>
            <a:defPPr>
              <a:defRPr lang="en-US"/>
            </a:defPPr>
            <a:lvl1pPr>
              <a:defRPr sz="800">
                <a:solidFill>
                  <a:schemeClr val="bg1"/>
                </a:solidFill>
                <a:latin typeface="Arial"/>
                <a:cs typeface="Arial"/>
              </a:defRPr>
            </a:lvl1pPr>
          </a:lstStyle>
          <a:p>
            <a:pPr lvl="0" algn="r"/>
            <a:r>
              <a:rPr lang="en-GB" sz="800"/>
              <a:t>ice.org.uk</a:t>
            </a:r>
          </a:p>
        </p:txBody>
      </p:sp>
      <p:sp>
        <p:nvSpPr>
          <p:cNvPr id="19" name="TextBox 18">
            <a:extLst>
              <a:ext uri="{FF2B5EF4-FFF2-40B4-BE49-F238E27FC236}">
                <a16:creationId xmlns:a16="http://schemas.microsoft.com/office/drawing/2014/main" id="{4AF7073B-9161-402B-9B96-B9B458A290D8}"/>
              </a:ext>
            </a:extLst>
          </p:cNvPr>
          <p:cNvSpPr txBox="1"/>
          <p:nvPr userDrawn="1"/>
        </p:nvSpPr>
        <p:spPr>
          <a:xfrm>
            <a:off x="457200" y="4831961"/>
            <a:ext cx="6951133" cy="215444"/>
          </a:xfrm>
          <a:prstGeom prst="rect">
            <a:avLst/>
          </a:prstGeom>
          <a:noFill/>
        </p:spPr>
        <p:txBody>
          <a:bodyPr wrap="square" rtlCol="0">
            <a:spAutoFit/>
          </a:bodyPr>
          <a:lstStyle/>
          <a:p>
            <a:r>
              <a:rPr lang="en-US" sz="800">
                <a:solidFill>
                  <a:schemeClr val="bg1"/>
                </a:solidFill>
                <a:latin typeface="Arial"/>
                <a:cs typeface="Arial"/>
              </a:rPr>
              <a:t>Institution of Civil Engineers is a Registered Charity in England &amp; Wales (no 210252) and Scotland (SC038629)</a:t>
            </a:r>
          </a:p>
        </p:txBody>
      </p:sp>
    </p:spTree>
    <p:extLst>
      <p:ext uri="{BB962C8B-B14F-4D97-AF65-F5344CB8AC3E}">
        <p14:creationId xmlns:p14="http://schemas.microsoft.com/office/powerpoint/2010/main" val="639068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10" name="Picture 9" descr="ice_ppt_title_page.jp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4" name="Rectangle 13"/>
          <p:cNvSpPr/>
          <p:nvPr userDrawn="1"/>
        </p:nvSpPr>
        <p:spPr>
          <a:xfrm>
            <a:off x="0" y="0"/>
            <a:ext cx="9144000" cy="105958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5" name="Picture 14" descr="ice_master_full_300dpi_rgb.jpg"/>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254000" y="0"/>
            <a:ext cx="1016795" cy="1045464"/>
          </a:xfrm>
          <a:prstGeom prst="rect">
            <a:avLst/>
          </a:prstGeom>
        </p:spPr>
      </p:pic>
      <p:sp>
        <p:nvSpPr>
          <p:cNvPr id="25" name="Title 1"/>
          <p:cNvSpPr>
            <a:spLocks noGrp="1"/>
          </p:cNvSpPr>
          <p:nvPr>
            <p:ph type="ctrTitle"/>
          </p:nvPr>
        </p:nvSpPr>
        <p:spPr>
          <a:xfrm>
            <a:off x="457200" y="3343321"/>
            <a:ext cx="8001000" cy="775797"/>
          </a:xfrm>
        </p:spPr>
        <p:txBody>
          <a:bodyPr>
            <a:normAutofit/>
          </a:bodyPr>
          <a:lstStyle>
            <a:lvl1pPr algn="l">
              <a:defRPr sz="3600">
                <a:solidFill>
                  <a:schemeClr val="bg1"/>
                </a:solidFill>
                <a:latin typeface="Arial"/>
                <a:cs typeface="Arial"/>
              </a:defRPr>
            </a:lvl1pPr>
          </a:lstStyle>
          <a:p>
            <a:r>
              <a:rPr lang="en-US"/>
              <a:t>Click to edit Master title style</a:t>
            </a:r>
          </a:p>
        </p:txBody>
      </p:sp>
      <p:sp>
        <p:nvSpPr>
          <p:cNvPr id="26" name="Subtitle 2"/>
          <p:cNvSpPr>
            <a:spLocks noGrp="1"/>
          </p:cNvSpPr>
          <p:nvPr>
            <p:ph type="subTitle" idx="1"/>
          </p:nvPr>
        </p:nvSpPr>
        <p:spPr>
          <a:xfrm>
            <a:off x="457200" y="4148161"/>
            <a:ext cx="7315200" cy="558800"/>
          </a:xfrm>
        </p:spPr>
        <p:txBody>
          <a:bodyPr>
            <a:normAutofit/>
          </a:bodyPr>
          <a:lstStyle>
            <a:lvl1pPr marL="0" indent="0" algn="l">
              <a:buNone/>
              <a:defRPr sz="2400" b="1">
                <a:solidFill>
                  <a:srgbClr val="FFFFFF"/>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16" name="TextBox 15">
            <a:extLst>
              <a:ext uri="{FF2B5EF4-FFF2-40B4-BE49-F238E27FC236}">
                <a16:creationId xmlns:a16="http://schemas.microsoft.com/office/drawing/2014/main" id="{242891BA-5090-48EA-992B-1317EC6F94DE}"/>
              </a:ext>
            </a:extLst>
          </p:cNvPr>
          <p:cNvSpPr txBox="1"/>
          <p:nvPr userDrawn="1"/>
        </p:nvSpPr>
        <p:spPr>
          <a:xfrm>
            <a:off x="6972300" y="4831961"/>
            <a:ext cx="1714500" cy="215444"/>
          </a:xfrm>
          <a:prstGeom prst="rect">
            <a:avLst/>
          </a:prstGeom>
          <a:noFill/>
        </p:spPr>
        <p:txBody>
          <a:bodyPr wrap="square" rtlCol="0">
            <a:spAutoFit/>
          </a:bodyPr>
          <a:lstStyle>
            <a:defPPr>
              <a:defRPr lang="en-US"/>
            </a:defPPr>
            <a:lvl1pPr>
              <a:defRPr sz="800">
                <a:solidFill>
                  <a:schemeClr val="bg1"/>
                </a:solidFill>
                <a:latin typeface="Arial"/>
                <a:cs typeface="Arial"/>
              </a:defRPr>
            </a:lvl1pPr>
          </a:lstStyle>
          <a:p>
            <a:pPr lvl="0" algn="r"/>
            <a:r>
              <a:rPr lang="en-GB" sz="800"/>
              <a:t>ice.org.uk</a:t>
            </a:r>
          </a:p>
        </p:txBody>
      </p:sp>
      <p:sp>
        <p:nvSpPr>
          <p:cNvPr id="17" name="TextBox 16">
            <a:extLst>
              <a:ext uri="{FF2B5EF4-FFF2-40B4-BE49-F238E27FC236}">
                <a16:creationId xmlns:a16="http://schemas.microsoft.com/office/drawing/2014/main" id="{58AC1827-0F3C-4B8A-ADDC-81506F8F3AA7}"/>
              </a:ext>
            </a:extLst>
          </p:cNvPr>
          <p:cNvSpPr txBox="1"/>
          <p:nvPr userDrawn="1"/>
        </p:nvSpPr>
        <p:spPr>
          <a:xfrm>
            <a:off x="457200" y="4831961"/>
            <a:ext cx="6951133" cy="215444"/>
          </a:xfrm>
          <a:prstGeom prst="rect">
            <a:avLst/>
          </a:prstGeom>
          <a:noFill/>
        </p:spPr>
        <p:txBody>
          <a:bodyPr wrap="square" rtlCol="0">
            <a:spAutoFit/>
          </a:bodyPr>
          <a:lstStyle/>
          <a:p>
            <a:r>
              <a:rPr lang="en-US" sz="800">
                <a:solidFill>
                  <a:schemeClr val="bg1"/>
                </a:solidFill>
                <a:latin typeface="Arial"/>
                <a:cs typeface="Arial"/>
              </a:rPr>
              <a:t>Institution of Civil Engineers is a Registered Charity in England &amp; Wales (no 210252) and Scotland (SC038629)</a:t>
            </a:r>
          </a:p>
        </p:txBody>
      </p:sp>
    </p:spTree>
    <p:extLst>
      <p:ext uri="{BB962C8B-B14F-4D97-AF65-F5344CB8AC3E}">
        <p14:creationId xmlns:p14="http://schemas.microsoft.com/office/powerpoint/2010/main" val="1286452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17" name="Picture 16" descr="ice_ppt_title_page.jp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8" name="Rectangle 17"/>
          <p:cNvSpPr/>
          <p:nvPr userDrawn="1"/>
        </p:nvSpPr>
        <p:spPr>
          <a:xfrm>
            <a:off x="0" y="0"/>
            <a:ext cx="9144000" cy="105958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Date Placeholder 3"/>
          <p:cNvSpPr>
            <a:spLocks noGrp="1"/>
          </p:cNvSpPr>
          <p:nvPr>
            <p:ph type="dt" sz="half" idx="10"/>
          </p:nvPr>
        </p:nvSpPr>
        <p:spPr>
          <a:xfrm>
            <a:off x="457200" y="4816573"/>
            <a:ext cx="2133600" cy="230832"/>
          </a:xfrm>
          <a:prstGeom prst="rect">
            <a:avLst/>
          </a:prstGeom>
        </p:spPr>
        <p:txBody>
          <a:bodyPr>
            <a:spAutoFit/>
          </a:bodyPr>
          <a:lstStyle>
            <a:lvl1pPr>
              <a:defRPr sz="900">
                <a:solidFill>
                  <a:srgbClr val="FFFFFF"/>
                </a:solidFill>
                <a:latin typeface="Arial"/>
                <a:cs typeface="Arial"/>
              </a:defRPr>
            </a:lvl1pPr>
          </a:lstStyle>
          <a:p>
            <a:fld id="{ABE899DB-3D07-644F-8226-F45D5B375098}" type="datetime1">
              <a:rPr lang="en-GB" smtClean="0"/>
              <a:t>07/01/2022</a:t>
            </a:fld>
            <a:endParaRPr lang="en-US"/>
          </a:p>
        </p:txBody>
      </p:sp>
      <p:sp>
        <p:nvSpPr>
          <p:cNvPr id="11" name="Footer Placeholder 4"/>
          <p:cNvSpPr>
            <a:spLocks noGrp="1"/>
          </p:cNvSpPr>
          <p:nvPr>
            <p:ph type="ftr" sz="quarter" idx="11"/>
          </p:nvPr>
        </p:nvSpPr>
        <p:spPr>
          <a:xfrm>
            <a:off x="3124200" y="4816573"/>
            <a:ext cx="2895600" cy="230832"/>
          </a:xfrm>
          <a:prstGeom prst="rect">
            <a:avLst/>
          </a:prstGeom>
        </p:spPr>
        <p:txBody>
          <a:bodyPr>
            <a:spAutoFit/>
          </a:bodyPr>
          <a:lstStyle>
            <a:lvl1pPr>
              <a:defRPr sz="900">
                <a:solidFill>
                  <a:srgbClr val="FFFFFF"/>
                </a:solidFill>
                <a:latin typeface="Arial"/>
                <a:cs typeface="Arial"/>
              </a:defRPr>
            </a:lvl1pPr>
          </a:lstStyle>
          <a:p>
            <a:r>
              <a:rPr lang="en-US"/>
              <a:t>Institution of Civil Engineers</a:t>
            </a:r>
          </a:p>
        </p:txBody>
      </p:sp>
      <p:sp>
        <p:nvSpPr>
          <p:cNvPr id="12" name="Slide Number Placeholder 5"/>
          <p:cNvSpPr>
            <a:spLocks noGrp="1"/>
          </p:cNvSpPr>
          <p:nvPr>
            <p:ph type="sldNum" sz="quarter" idx="12"/>
          </p:nvPr>
        </p:nvSpPr>
        <p:spPr>
          <a:xfrm>
            <a:off x="6553200" y="4816573"/>
            <a:ext cx="2133600" cy="230832"/>
          </a:xfrm>
        </p:spPr>
        <p:txBody>
          <a:bodyPr>
            <a:spAutoFit/>
          </a:bodyPr>
          <a:lstStyle>
            <a:lvl1pPr>
              <a:defRPr sz="900">
                <a:solidFill>
                  <a:srgbClr val="FFFFFF"/>
                </a:solidFill>
                <a:latin typeface="Arial"/>
                <a:cs typeface="Arial"/>
              </a:defRPr>
            </a:lvl1pPr>
          </a:lstStyle>
          <a:p>
            <a:fld id="{34AFA7FE-CD8C-F049-A609-816E200170F9}" type="slidenum">
              <a:rPr lang="en-US" smtClean="0"/>
              <a:pPr/>
              <a:t>‹#›</a:t>
            </a:fld>
            <a:endParaRPr lang="en-US"/>
          </a:p>
        </p:txBody>
      </p:sp>
      <p:pic>
        <p:nvPicPr>
          <p:cNvPr id="19" name="Picture 18" descr="ice_master_full_300dpi_rgb.jpg"/>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7933267" y="0"/>
            <a:ext cx="1016795" cy="1045464"/>
          </a:xfrm>
          <a:prstGeom prst="rect">
            <a:avLst/>
          </a:prstGeom>
        </p:spPr>
      </p:pic>
      <p:sp>
        <p:nvSpPr>
          <p:cNvPr id="13" name="Title 1"/>
          <p:cNvSpPr>
            <a:spLocks noGrp="1"/>
          </p:cNvSpPr>
          <p:nvPr>
            <p:ph type="ctrTitle"/>
          </p:nvPr>
        </p:nvSpPr>
        <p:spPr>
          <a:xfrm>
            <a:off x="457200" y="3343321"/>
            <a:ext cx="8001000" cy="775797"/>
          </a:xfrm>
        </p:spPr>
        <p:txBody>
          <a:bodyPr>
            <a:normAutofit/>
          </a:bodyPr>
          <a:lstStyle>
            <a:lvl1pPr algn="l">
              <a:defRPr sz="3600">
                <a:solidFill>
                  <a:schemeClr val="bg1"/>
                </a:solidFill>
                <a:latin typeface="Arial"/>
                <a:cs typeface="Arial"/>
              </a:defRPr>
            </a:lvl1pPr>
          </a:lstStyle>
          <a:p>
            <a:r>
              <a:rPr lang="en-US"/>
              <a:t>Click to edit Master title style</a:t>
            </a:r>
          </a:p>
        </p:txBody>
      </p:sp>
      <p:sp>
        <p:nvSpPr>
          <p:cNvPr id="14" name="Subtitle 2"/>
          <p:cNvSpPr>
            <a:spLocks noGrp="1"/>
          </p:cNvSpPr>
          <p:nvPr>
            <p:ph type="subTitle" idx="1"/>
          </p:nvPr>
        </p:nvSpPr>
        <p:spPr>
          <a:xfrm>
            <a:off x="457200" y="4148161"/>
            <a:ext cx="7315200" cy="558800"/>
          </a:xfrm>
        </p:spPr>
        <p:txBody>
          <a:bodyPr>
            <a:normAutofit/>
          </a:bodyPr>
          <a:lstStyle>
            <a:lvl1pPr marL="0" indent="0" algn="l">
              <a:buNone/>
              <a:defRPr sz="2400" b="1">
                <a:solidFill>
                  <a:srgbClr val="FFFFFF"/>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34130479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4816573"/>
            <a:ext cx="2133600" cy="230832"/>
          </a:xfrm>
          <a:prstGeom prst="rect">
            <a:avLst/>
          </a:prstGeom>
        </p:spPr>
        <p:txBody>
          <a:bodyPr/>
          <a:lstStyle/>
          <a:p>
            <a:fld id="{6C4FF852-92E5-0849-8B23-ACB44202E05D}" type="datetime1">
              <a:rPr lang="en-GB" smtClean="0"/>
              <a:t>07/01/2022</a:t>
            </a:fld>
            <a:endParaRPr lang="en-US"/>
          </a:p>
        </p:txBody>
      </p:sp>
      <p:sp>
        <p:nvSpPr>
          <p:cNvPr id="4" name="Footer Placeholder 3"/>
          <p:cNvSpPr>
            <a:spLocks noGrp="1"/>
          </p:cNvSpPr>
          <p:nvPr>
            <p:ph type="ftr" sz="quarter" idx="11"/>
          </p:nvPr>
        </p:nvSpPr>
        <p:spPr>
          <a:xfrm>
            <a:off x="3124200" y="4816573"/>
            <a:ext cx="2895600" cy="230832"/>
          </a:xfrm>
          <a:prstGeom prst="rect">
            <a:avLst/>
          </a:prstGeom>
        </p:spPr>
        <p:txBody>
          <a:bodyPr/>
          <a:lstStyle/>
          <a:p>
            <a:r>
              <a:rPr lang="en-US"/>
              <a:t>Institution of Civil Engineers</a:t>
            </a:r>
          </a:p>
        </p:txBody>
      </p:sp>
      <p:sp>
        <p:nvSpPr>
          <p:cNvPr id="5" name="Slide Number Placeholder 4"/>
          <p:cNvSpPr>
            <a:spLocks noGrp="1"/>
          </p:cNvSpPr>
          <p:nvPr>
            <p:ph type="sldNum" sz="quarter" idx="12"/>
          </p:nvPr>
        </p:nvSpPr>
        <p:spPr/>
        <p:txBody>
          <a:bodyPr/>
          <a:lstStyle/>
          <a:p>
            <a:fld id="{34AFA7FE-CD8C-F049-A609-816E200170F9}" type="slidenum">
              <a:rPr lang="en-US" smtClean="0"/>
              <a:pPr/>
              <a:t>‹#›</a:t>
            </a:fld>
            <a:endParaRPr lang="en-US"/>
          </a:p>
        </p:txBody>
      </p:sp>
    </p:spTree>
    <p:extLst>
      <p:ext uri="{BB962C8B-B14F-4D97-AF65-F5344CB8AC3E}">
        <p14:creationId xmlns:p14="http://schemas.microsoft.com/office/powerpoint/2010/main" val="1184263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defRPr sz="1800"/>
            </a:lvl1pPr>
            <a:lvl2pPr>
              <a:defRPr sz="1800"/>
            </a:lvl2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4816573"/>
            <a:ext cx="2133600" cy="230832"/>
          </a:xfrm>
          <a:prstGeom prst="rect">
            <a:avLst/>
          </a:prstGeom>
        </p:spPr>
        <p:txBody>
          <a:bodyPr/>
          <a:lstStyle/>
          <a:p>
            <a:fld id="{DECD6250-0696-5945-A51E-8513534A9B3A}" type="datetime1">
              <a:rPr lang="en-GB" smtClean="0"/>
              <a:t>07/01/2022</a:t>
            </a:fld>
            <a:endParaRPr lang="en-US"/>
          </a:p>
        </p:txBody>
      </p:sp>
      <p:sp>
        <p:nvSpPr>
          <p:cNvPr id="5" name="Footer Placeholder 4"/>
          <p:cNvSpPr>
            <a:spLocks noGrp="1"/>
          </p:cNvSpPr>
          <p:nvPr>
            <p:ph type="ftr" sz="quarter" idx="11"/>
          </p:nvPr>
        </p:nvSpPr>
        <p:spPr>
          <a:xfrm>
            <a:off x="3124200" y="4816573"/>
            <a:ext cx="2895600" cy="230832"/>
          </a:xfrm>
          <a:prstGeom prst="rect">
            <a:avLst/>
          </a:prstGeom>
        </p:spPr>
        <p:txBody>
          <a:bodyPr/>
          <a:lstStyle/>
          <a:p>
            <a:r>
              <a:rPr lang="en-US"/>
              <a:t>Institution of Civil Engineers</a:t>
            </a:r>
          </a:p>
        </p:txBody>
      </p:sp>
      <p:sp>
        <p:nvSpPr>
          <p:cNvPr id="6" name="Slide Number Placeholder 5"/>
          <p:cNvSpPr>
            <a:spLocks noGrp="1"/>
          </p:cNvSpPr>
          <p:nvPr>
            <p:ph type="sldNum" sz="quarter" idx="12"/>
          </p:nvPr>
        </p:nvSpPr>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1442517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4816573"/>
            <a:ext cx="2133600" cy="230832"/>
          </a:xfrm>
          <a:prstGeom prst="rect">
            <a:avLst/>
          </a:prstGeom>
        </p:spPr>
        <p:txBody>
          <a:bodyPr/>
          <a:lstStyle/>
          <a:p>
            <a:fld id="{596C8942-A2F1-F448-9CEA-6782AF35BF39}" type="datetime1">
              <a:rPr lang="en-GB" smtClean="0"/>
              <a:t>07/01/2022</a:t>
            </a:fld>
            <a:endParaRPr lang="en-US"/>
          </a:p>
        </p:txBody>
      </p:sp>
      <p:sp>
        <p:nvSpPr>
          <p:cNvPr id="6" name="Footer Placeholder 5"/>
          <p:cNvSpPr>
            <a:spLocks noGrp="1"/>
          </p:cNvSpPr>
          <p:nvPr>
            <p:ph type="ftr" sz="quarter" idx="11"/>
          </p:nvPr>
        </p:nvSpPr>
        <p:spPr>
          <a:xfrm>
            <a:off x="3124200" y="4816573"/>
            <a:ext cx="2895600" cy="230832"/>
          </a:xfrm>
          <a:prstGeom prst="rect">
            <a:avLst/>
          </a:prstGeom>
        </p:spPr>
        <p:txBody>
          <a:bodyPr/>
          <a:lstStyle/>
          <a:p>
            <a:r>
              <a:rPr lang="en-US"/>
              <a:t>Institution of Civil Engineers</a:t>
            </a:r>
          </a:p>
        </p:txBody>
      </p:sp>
      <p:sp>
        <p:nvSpPr>
          <p:cNvPr id="7" name="Slide Number Placeholder 6"/>
          <p:cNvSpPr>
            <a:spLocks noGrp="1"/>
          </p:cNvSpPr>
          <p:nvPr>
            <p:ph type="sldNum" sz="quarter" idx="12"/>
          </p:nvPr>
        </p:nvSpPr>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3013165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4" name="Content Placeholder 3"/>
          <p:cNvSpPr>
            <a:spLocks noGrp="1"/>
          </p:cNvSpPr>
          <p:nvPr>
            <p:ph sz="half" idx="2"/>
          </p:nvPr>
        </p:nvSpPr>
        <p:spPr>
          <a:xfrm>
            <a:off x="457200" y="1444889"/>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6" y="1444889"/>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4816573"/>
            <a:ext cx="2133600" cy="230832"/>
          </a:xfrm>
          <a:prstGeom prst="rect">
            <a:avLst/>
          </a:prstGeom>
        </p:spPr>
        <p:txBody>
          <a:bodyPr/>
          <a:lstStyle/>
          <a:p>
            <a:fld id="{1C8BCB41-1C77-5B4E-A02D-13494E777835}" type="datetime1">
              <a:rPr lang="en-GB" smtClean="0"/>
              <a:t>07/01/2022</a:t>
            </a:fld>
            <a:endParaRPr lang="en-US"/>
          </a:p>
        </p:txBody>
      </p:sp>
      <p:sp>
        <p:nvSpPr>
          <p:cNvPr id="8" name="Footer Placeholder 7"/>
          <p:cNvSpPr>
            <a:spLocks noGrp="1"/>
          </p:cNvSpPr>
          <p:nvPr>
            <p:ph type="ftr" sz="quarter" idx="11"/>
          </p:nvPr>
        </p:nvSpPr>
        <p:spPr>
          <a:xfrm>
            <a:off x="3124200" y="4816573"/>
            <a:ext cx="2895600" cy="230832"/>
          </a:xfrm>
          <a:prstGeom prst="rect">
            <a:avLst/>
          </a:prstGeom>
        </p:spPr>
        <p:txBody>
          <a:bodyPr/>
          <a:lstStyle/>
          <a:p>
            <a:r>
              <a:rPr lang="en-US"/>
              <a:t>Institution of Civil Engineers</a:t>
            </a:r>
          </a:p>
        </p:txBody>
      </p:sp>
      <p:sp>
        <p:nvSpPr>
          <p:cNvPr id="9" name="Slide Number Placeholder 8"/>
          <p:cNvSpPr>
            <a:spLocks noGrp="1"/>
          </p:cNvSpPr>
          <p:nvPr>
            <p:ph type="sldNum" sz="quarter" idx="12"/>
          </p:nvPr>
        </p:nvSpPr>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4011325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4816573"/>
            <a:ext cx="2133600" cy="230832"/>
          </a:xfrm>
          <a:prstGeom prst="rect">
            <a:avLst/>
          </a:prstGeom>
        </p:spPr>
        <p:txBody>
          <a:bodyPr/>
          <a:lstStyle/>
          <a:p>
            <a:fld id="{E9ED77EF-B342-3A48-8A42-703223A61E55}" type="datetime1">
              <a:rPr lang="en-GB" smtClean="0"/>
              <a:t>07/01/2022</a:t>
            </a:fld>
            <a:endParaRPr lang="en-US"/>
          </a:p>
        </p:txBody>
      </p:sp>
      <p:sp>
        <p:nvSpPr>
          <p:cNvPr id="4" name="Footer Placeholder 3"/>
          <p:cNvSpPr>
            <a:spLocks noGrp="1"/>
          </p:cNvSpPr>
          <p:nvPr>
            <p:ph type="ftr" sz="quarter" idx="11"/>
          </p:nvPr>
        </p:nvSpPr>
        <p:spPr>
          <a:xfrm>
            <a:off x="3124200" y="4816573"/>
            <a:ext cx="2895600" cy="230832"/>
          </a:xfrm>
          <a:prstGeom prst="rect">
            <a:avLst/>
          </a:prstGeom>
        </p:spPr>
        <p:txBody>
          <a:bodyPr/>
          <a:lstStyle/>
          <a:p>
            <a:r>
              <a:rPr lang="en-US"/>
              <a:t>Institution of Civil Engineers</a:t>
            </a:r>
          </a:p>
        </p:txBody>
      </p:sp>
      <p:sp>
        <p:nvSpPr>
          <p:cNvPr id="5" name="Slide Number Placeholder 4"/>
          <p:cNvSpPr>
            <a:spLocks noGrp="1"/>
          </p:cNvSpPr>
          <p:nvPr>
            <p:ph type="sldNum" sz="quarter" idx="12"/>
          </p:nvPr>
        </p:nvSpPr>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2393502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4816573"/>
            <a:ext cx="2133600" cy="230832"/>
          </a:xfrm>
          <a:prstGeom prst="rect">
            <a:avLst/>
          </a:prstGeom>
        </p:spPr>
        <p:txBody>
          <a:bodyPr/>
          <a:lstStyle/>
          <a:p>
            <a:fld id="{7FAE2BFB-8ECF-6749-99C8-1AE7EEDB94C8}" type="datetime1">
              <a:rPr lang="en-GB" smtClean="0"/>
              <a:t>07/01/2022</a:t>
            </a:fld>
            <a:endParaRPr lang="en-US"/>
          </a:p>
        </p:txBody>
      </p:sp>
      <p:sp>
        <p:nvSpPr>
          <p:cNvPr id="3" name="Footer Placeholder 2"/>
          <p:cNvSpPr>
            <a:spLocks noGrp="1"/>
          </p:cNvSpPr>
          <p:nvPr>
            <p:ph type="ftr" sz="quarter" idx="11"/>
          </p:nvPr>
        </p:nvSpPr>
        <p:spPr>
          <a:xfrm>
            <a:off x="3124200" y="4816573"/>
            <a:ext cx="2895600" cy="230832"/>
          </a:xfrm>
          <a:prstGeom prst="rect">
            <a:avLst/>
          </a:prstGeom>
        </p:spPr>
        <p:txBody>
          <a:bodyPr/>
          <a:lstStyle/>
          <a:p>
            <a:r>
              <a:rPr lang="en-US"/>
              <a:t>Institution of Civil Engineers</a:t>
            </a:r>
          </a:p>
        </p:txBody>
      </p:sp>
      <p:sp>
        <p:nvSpPr>
          <p:cNvPr id="4" name="Slide Number Placeholder 3"/>
          <p:cNvSpPr>
            <a:spLocks noGrp="1"/>
          </p:cNvSpPr>
          <p:nvPr>
            <p:ph type="sldNum" sz="quarter" idx="12"/>
          </p:nvPr>
        </p:nvSpPr>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23779295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1151467"/>
            <a:ext cx="5486400" cy="239421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57200" y="4816573"/>
            <a:ext cx="2133600" cy="230832"/>
          </a:xfrm>
          <a:prstGeom prst="rect">
            <a:avLst/>
          </a:prstGeom>
        </p:spPr>
        <p:txBody>
          <a:bodyPr/>
          <a:lstStyle/>
          <a:p>
            <a:fld id="{488D1932-69A8-8C46-962A-5BFDFCE8D029}" type="datetime1">
              <a:rPr lang="en-GB" smtClean="0"/>
              <a:t>07/01/2022</a:t>
            </a:fld>
            <a:endParaRPr lang="en-US"/>
          </a:p>
        </p:txBody>
      </p:sp>
      <p:sp>
        <p:nvSpPr>
          <p:cNvPr id="6" name="Footer Placeholder 5"/>
          <p:cNvSpPr>
            <a:spLocks noGrp="1"/>
          </p:cNvSpPr>
          <p:nvPr>
            <p:ph type="ftr" sz="quarter" idx="11"/>
          </p:nvPr>
        </p:nvSpPr>
        <p:spPr>
          <a:xfrm>
            <a:off x="3124200" y="4816573"/>
            <a:ext cx="2895600" cy="230832"/>
          </a:xfrm>
          <a:prstGeom prst="rect">
            <a:avLst/>
          </a:prstGeom>
        </p:spPr>
        <p:txBody>
          <a:bodyPr/>
          <a:lstStyle/>
          <a:p>
            <a:r>
              <a:rPr lang="en-US"/>
              <a:t>Institution of Civil Engineers</a:t>
            </a:r>
          </a:p>
        </p:txBody>
      </p:sp>
      <p:sp>
        <p:nvSpPr>
          <p:cNvPr id="7" name="Slide Number Placeholder 6"/>
          <p:cNvSpPr>
            <a:spLocks noGrp="1"/>
          </p:cNvSpPr>
          <p:nvPr>
            <p:ph type="sldNum" sz="quarter" idx="12"/>
          </p:nvPr>
        </p:nvSpPr>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32995630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4816573"/>
            <a:ext cx="2133600" cy="230832"/>
          </a:xfrm>
          <a:prstGeom prst="rect">
            <a:avLst/>
          </a:prstGeom>
        </p:spPr>
        <p:txBody>
          <a:bodyPr/>
          <a:lstStyle/>
          <a:p>
            <a:fld id="{5BCAB7A1-90F3-F042-BBB2-0C09AA731537}" type="datetime1">
              <a:rPr lang="en-GB" smtClean="0"/>
              <a:t>07/01/2022</a:t>
            </a:fld>
            <a:endParaRPr lang="en-US"/>
          </a:p>
        </p:txBody>
      </p:sp>
      <p:sp>
        <p:nvSpPr>
          <p:cNvPr id="5" name="Footer Placeholder 4"/>
          <p:cNvSpPr>
            <a:spLocks noGrp="1"/>
          </p:cNvSpPr>
          <p:nvPr>
            <p:ph type="ftr" sz="quarter" idx="11"/>
          </p:nvPr>
        </p:nvSpPr>
        <p:spPr>
          <a:xfrm>
            <a:off x="3124200" y="4816573"/>
            <a:ext cx="2895600" cy="230832"/>
          </a:xfrm>
          <a:prstGeom prst="rect">
            <a:avLst/>
          </a:prstGeom>
        </p:spPr>
        <p:txBody>
          <a:bodyPr/>
          <a:lstStyle/>
          <a:p>
            <a:r>
              <a:rPr lang="en-US"/>
              <a:t>Institution of Civil Engineers</a:t>
            </a:r>
          </a:p>
        </p:txBody>
      </p:sp>
      <p:sp>
        <p:nvSpPr>
          <p:cNvPr id="6" name="Slide Number Placeholder 5"/>
          <p:cNvSpPr>
            <a:spLocks noGrp="1"/>
          </p:cNvSpPr>
          <p:nvPr>
            <p:ph type="sldNum" sz="quarter" idx="12"/>
          </p:nvPr>
        </p:nvSpPr>
        <p:spPr/>
        <p:txBody>
          <a:bodyPr/>
          <a:lstStyle/>
          <a:p>
            <a:fld id="{34AFA7FE-CD8C-F049-A609-816E200170F9}" type="slidenum">
              <a:rPr lang="en-US" smtClean="0"/>
              <a:t>‹#›</a:t>
            </a:fld>
            <a:endParaRPr lang="en-US"/>
          </a:p>
        </p:txBody>
      </p:sp>
    </p:spTree>
    <p:extLst>
      <p:ext uri="{BB962C8B-B14F-4D97-AF65-F5344CB8AC3E}">
        <p14:creationId xmlns:p14="http://schemas.microsoft.com/office/powerpoint/2010/main" val="14503445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57200" y="4816573"/>
            <a:ext cx="2133600" cy="230832"/>
          </a:xfrm>
          <a:prstGeom prst="rect">
            <a:avLst/>
          </a:prstGeom>
        </p:spPr>
        <p:txBody>
          <a:bodyPr/>
          <a:lstStyle/>
          <a:p>
            <a:fld id="{BB16CE23-6BC9-A248-86DB-AF74F4116506}" type="datetime1">
              <a:rPr lang="en-GB" smtClean="0"/>
              <a:t>07/01/2022</a:t>
            </a:fld>
            <a:endParaRPr lang="en-US"/>
          </a:p>
        </p:txBody>
      </p:sp>
      <p:sp>
        <p:nvSpPr>
          <p:cNvPr id="5" name="Footer Placeholder 4"/>
          <p:cNvSpPr>
            <a:spLocks noGrp="1"/>
          </p:cNvSpPr>
          <p:nvPr>
            <p:ph type="ftr" sz="quarter" idx="11"/>
          </p:nvPr>
        </p:nvSpPr>
        <p:spPr>
          <a:xfrm>
            <a:off x="3124200" y="4816573"/>
            <a:ext cx="2895600" cy="230832"/>
          </a:xfrm>
          <a:prstGeom prst="rect">
            <a:avLst/>
          </a:prstGeom>
        </p:spPr>
        <p:txBody>
          <a:bodyPr/>
          <a:lstStyle/>
          <a:p>
            <a:r>
              <a:rPr lang="en-US"/>
              <a:t>Institution of Civil Engineers</a:t>
            </a:r>
          </a:p>
        </p:txBody>
      </p:sp>
      <p:sp>
        <p:nvSpPr>
          <p:cNvPr id="6" name="Slide Number Placeholder 5"/>
          <p:cNvSpPr>
            <a:spLocks noGrp="1"/>
          </p:cNvSpPr>
          <p:nvPr>
            <p:ph type="sldNum" sz="quarter" idx="12"/>
          </p:nvPr>
        </p:nvSpPr>
        <p:spPr/>
        <p:txBody>
          <a:bodyPr/>
          <a:lstStyle/>
          <a:p>
            <a:fld id="{34AFA7FE-CD8C-F049-A609-816E200170F9}" type="slidenum">
              <a:rPr lang="en-US" smtClean="0"/>
              <a:t>‹#›</a:t>
            </a:fld>
            <a:endParaRPr lang="en-US"/>
          </a:p>
        </p:txBody>
      </p:sp>
      <p:pic>
        <p:nvPicPr>
          <p:cNvPr id="8" name="Picture 7" descr="fph_vertical_white_rgb.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3977477" y="1834379"/>
            <a:ext cx="1187190" cy="1473200"/>
          </a:xfrm>
          <a:prstGeom prst="rect">
            <a:avLst/>
          </a:prstGeom>
        </p:spPr>
      </p:pic>
      <p:sp>
        <p:nvSpPr>
          <p:cNvPr id="9" name="TextBox 8"/>
          <p:cNvSpPr txBox="1"/>
          <p:nvPr userDrawn="1"/>
        </p:nvSpPr>
        <p:spPr>
          <a:xfrm>
            <a:off x="3721100" y="3749549"/>
            <a:ext cx="1714500" cy="297517"/>
          </a:xfrm>
          <a:prstGeom prst="rect">
            <a:avLst/>
          </a:prstGeom>
          <a:noFill/>
        </p:spPr>
        <p:txBody>
          <a:bodyPr wrap="square" rtlCol="0">
            <a:spAutoFit/>
          </a:bodyPr>
          <a:lstStyle/>
          <a:p>
            <a:pPr algn="ctr" rtl="0"/>
            <a:r>
              <a:rPr lang="en-GB" sz="2000" b="0" i="0" u="none" strike="noStrike" kern="1200" baseline="30000" err="1">
                <a:solidFill>
                  <a:srgbClr val="FFFFFF"/>
                </a:solidFill>
                <a:latin typeface="Arial"/>
                <a:ea typeface="+mn-ea"/>
                <a:cs typeface="Arial"/>
              </a:rPr>
              <a:t>www.fph.org.uk</a:t>
            </a:r>
            <a:endParaRPr lang="en-GB" sz="2000" b="0" i="0" u="none" strike="noStrike" kern="1200" baseline="30000">
              <a:solidFill>
                <a:srgbClr val="FFFFFF"/>
              </a:solidFill>
              <a:latin typeface="Arial"/>
              <a:ea typeface="+mn-ea"/>
              <a:cs typeface="Arial"/>
            </a:endParaRPr>
          </a:p>
        </p:txBody>
      </p:sp>
      <p:pic>
        <p:nvPicPr>
          <p:cNvPr id="2" name="Picture 1" descr="ice_ppt_title_page.jpg"/>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3" name="Rectangle 2"/>
          <p:cNvSpPr/>
          <p:nvPr userDrawn="1"/>
        </p:nvSpPr>
        <p:spPr>
          <a:xfrm>
            <a:off x="0" y="0"/>
            <a:ext cx="9144000" cy="105958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0" name="Picture 9" descr="ice_master_full_300dpi_rgb.jpg"/>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254000" y="0"/>
            <a:ext cx="1016795" cy="1045464"/>
          </a:xfrm>
          <a:prstGeom prst="rect">
            <a:avLst/>
          </a:prstGeom>
        </p:spPr>
      </p:pic>
      <p:sp>
        <p:nvSpPr>
          <p:cNvPr id="11" name="TextBox 10">
            <a:extLst>
              <a:ext uri="{FF2B5EF4-FFF2-40B4-BE49-F238E27FC236}">
                <a16:creationId xmlns:a16="http://schemas.microsoft.com/office/drawing/2014/main" id="{35DA8BF3-1D1B-4208-9861-948DE10A7F82}"/>
              </a:ext>
            </a:extLst>
          </p:cNvPr>
          <p:cNvSpPr txBox="1"/>
          <p:nvPr userDrawn="1"/>
        </p:nvSpPr>
        <p:spPr>
          <a:xfrm>
            <a:off x="6972300" y="4819839"/>
            <a:ext cx="1714500" cy="215444"/>
          </a:xfrm>
          <a:prstGeom prst="rect">
            <a:avLst/>
          </a:prstGeom>
          <a:noFill/>
        </p:spPr>
        <p:txBody>
          <a:bodyPr wrap="square" rtlCol="0">
            <a:spAutoFit/>
          </a:bodyPr>
          <a:lstStyle>
            <a:defPPr>
              <a:defRPr lang="en-US"/>
            </a:defPPr>
            <a:lvl1pPr>
              <a:defRPr sz="800">
                <a:solidFill>
                  <a:schemeClr val="bg1"/>
                </a:solidFill>
                <a:latin typeface="Arial"/>
                <a:cs typeface="Arial"/>
              </a:defRPr>
            </a:lvl1pPr>
          </a:lstStyle>
          <a:p>
            <a:pPr lvl="0" algn="r"/>
            <a:r>
              <a:rPr lang="en-GB" sz="800"/>
              <a:t>ice.org.uk</a:t>
            </a:r>
          </a:p>
        </p:txBody>
      </p:sp>
      <p:sp>
        <p:nvSpPr>
          <p:cNvPr id="12" name="TextBox 11">
            <a:extLst>
              <a:ext uri="{FF2B5EF4-FFF2-40B4-BE49-F238E27FC236}">
                <a16:creationId xmlns:a16="http://schemas.microsoft.com/office/drawing/2014/main" id="{F4B378F2-07A5-4E89-B732-830F4794CEFA}"/>
              </a:ext>
            </a:extLst>
          </p:cNvPr>
          <p:cNvSpPr txBox="1"/>
          <p:nvPr userDrawn="1"/>
        </p:nvSpPr>
        <p:spPr>
          <a:xfrm>
            <a:off x="473406" y="4819839"/>
            <a:ext cx="6951133" cy="215444"/>
          </a:xfrm>
          <a:prstGeom prst="rect">
            <a:avLst/>
          </a:prstGeom>
          <a:noFill/>
        </p:spPr>
        <p:txBody>
          <a:bodyPr wrap="square" rtlCol="0">
            <a:spAutoFit/>
          </a:bodyPr>
          <a:lstStyle/>
          <a:p>
            <a:r>
              <a:rPr lang="en-US" sz="800">
                <a:solidFill>
                  <a:schemeClr val="bg1"/>
                </a:solidFill>
                <a:latin typeface="Arial"/>
                <a:cs typeface="Arial"/>
              </a:rPr>
              <a:t>Institution of Civil Engineers is a Registered Charity in England &amp; Wales (no 210252) and Scotland (SC038629)</a:t>
            </a:r>
          </a:p>
        </p:txBody>
      </p:sp>
    </p:spTree>
    <p:extLst>
      <p:ext uri="{BB962C8B-B14F-4D97-AF65-F5344CB8AC3E}">
        <p14:creationId xmlns:p14="http://schemas.microsoft.com/office/powerpoint/2010/main" val="18124823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jpe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7391400" cy="80899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553200" y="4816573"/>
            <a:ext cx="2133600" cy="230832"/>
          </a:xfrm>
          <a:prstGeom prst="rect">
            <a:avLst/>
          </a:prstGeom>
        </p:spPr>
        <p:txBody>
          <a:bodyPr vert="horz" lIns="91440" tIns="45720" rIns="91440" bIns="45720" rtlCol="0" anchor="ctr">
            <a:spAutoFit/>
          </a:bodyPr>
          <a:lstStyle>
            <a:lvl1pPr algn="r">
              <a:defRPr sz="900">
                <a:solidFill>
                  <a:schemeClr val="bg1">
                    <a:lumMod val="50000"/>
                  </a:schemeClr>
                </a:solidFill>
                <a:latin typeface="Arial"/>
                <a:cs typeface="Arial"/>
              </a:defRPr>
            </a:lvl1pPr>
          </a:lstStyle>
          <a:p>
            <a:fld id="{34AFA7FE-CD8C-F049-A609-816E200170F9}" type="slidenum">
              <a:rPr lang="en-US" smtClean="0"/>
              <a:pPr/>
              <a:t>‹#›</a:t>
            </a:fld>
            <a:endParaRPr lang="en-US"/>
          </a:p>
        </p:txBody>
      </p:sp>
      <p:pic>
        <p:nvPicPr>
          <p:cNvPr id="10" name="Picture 9" descr="fph_vertical_blue_rgb.png"/>
          <p:cNvPicPr>
            <a:picLocks noChangeAspect="1"/>
          </p:cNvPicPr>
          <p:nvPr/>
        </p:nvPicPr>
        <p:blipFill>
          <a:blip r:embed="rId16" cstate="print">
            <a:extLst>
              <a:ext uri="{28A0092B-C50C-407E-A947-70E740481C1C}">
                <a14:useLocalDpi xmlns:a14="http://schemas.microsoft.com/office/drawing/2010/main"/>
              </a:ext>
            </a:extLst>
          </a:blip>
          <a:stretch>
            <a:fillRect/>
          </a:stretch>
        </p:blipFill>
        <p:spPr>
          <a:xfrm>
            <a:off x="8034867" y="205979"/>
            <a:ext cx="651933" cy="808993"/>
          </a:xfrm>
          <a:prstGeom prst="rect">
            <a:avLst/>
          </a:prstGeom>
        </p:spPr>
      </p:pic>
      <p:pic>
        <p:nvPicPr>
          <p:cNvPr id="11" name="Picture 10" descr="ice_master_full_300dpi_rgb.jpg"/>
          <p:cNvPicPr>
            <a:picLocks noChangeAspect="1"/>
          </p:cNvPicPr>
          <p:nvPr/>
        </p:nvPicPr>
        <p:blipFill>
          <a:blip r:embed="rId17" cstate="print">
            <a:extLst>
              <a:ext uri="{28A0092B-C50C-407E-A947-70E740481C1C}">
                <a14:useLocalDpi xmlns:a14="http://schemas.microsoft.com/office/drawing/2010/main"/>
              </a:ext>
            </a:extLst>
          </a:blip>
          <a:stretch>
            <a:fillRect/>
          </a:stretch>
        </p:blipFill>
        <p:spPr>
          <a:xfrm>
            <a:off x="7933267" y="0"/>
            <a:ext cx="1016795" cy="1045464"/>
          </a:xfrm>
          <a:prstGeom prst="rect">
            <a:avLst/>
          </a:prstGeom>
        </p:spPr>
      </p:pic>
      <p:pic>
        <p:nvPicPr>
          <p:cNvPr id="8" name="Picture 7" descr="ice_ppt_header.jpg">
            <a:extLst>
              <a:ext uri="{FF2B5EF4-FFF2-40B4-BE49-F238E27FC236}">
                <a16:creationId xmlns:a16="http://schemas.microsoft.com/office/drawing/2014/main" id="{7D1ED76F-C18B-4B6A-9843-DD61B28ADEE1}"/>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0" y="0"/>
            <a:ext cx="7793736" cy="1045464"/>
          </a:xfrm>
          <a:prstGeom prst="rect">
            <a:avLst/>
          </a:prstGeom>
        </p:spPr>
      </p:pic>
    </p:spTree>
    <p:extLst>
      <p:ext uri="{BB962C8B-B14F-4D97-AF65-F5344CB8AC3E}">
        <p14:creationId xmlns:p14="http://schemas.microsoft.com/office/powerpoint/2010/main" val="1218161115"/>
      </p:ext>
    </p:extLst>
  </p:cSld>
  <p:clrMap bg1="lt1" tx1="dk1" bg2="lt2" tx2="dk2" accent1="accent1" accent2="accent2" accent3="accent3" accent4="accent4" accent5="accent5" accent6="accent6" hlink="hlink" folHlink="folHlink"/>
  <p:sldLayoutIdLst>
    <p:sldLayoutId id="2147483649" r:id="rId1"/>
    <p:sldLayoutId id="2147483664" r:id="rId2"/>
    <p:sldLayoutId id="2147483662" r:id="rId3"/>
    <p:sldLayoutId id="2147483661" r:id="rId4"/>
    <p:sldLayoutId id="2147483651" r:id="rId5"/>
    <p:sldLayoutId id="2147483663" r:id="rId6"/>
    <p:sldLayoutId id="2147483650" r:id="rId7"/>
    <p:sldLayoutId id="2147483652" r:id="rId8"/>
    <p:sldLayoutId id="2147483653" r:id="rId9"/>
    <p:sldLayoutId id="2147483654" r:id="rId10"/>
    <p:sldLayoutId id="2147483655" r:id="rId11"/>
    <p:sldLayoutId id="2147483657" r:id="rId12"/>
    <p:sldLayoutId id="2147483658" r:id="rId13"/>
    <p:sldLayoutId id="2147483659" r:id="rId14"/>
  </p:sldLayoutIdLst>
  <p:hf hdr="0"/>
  <p:txStyles>
    <p:titleStyle>
      <a:lvl1pPr algn="l" defTabSz="457200" rtl="0" eaLnBrk="1" latinLnBrk="0" hangingPunct="1">
        <a:spcBef>
          <a:spcPct val="0"/>
        </a:spcBef>
        <a:buNone/>
        <a:defRPr sz="2800" kern="1200">
          <a:solidFill>
            <a:schemeClr val="bg1"/>
          </a:solidFill>
          <a:latin typeface="Arial"/>
          <a:ea typeface="+mj-ea"/>
          <a:cs typeface="Arial"/>
        </a:defRPr>
      </a:lvl1pPr>
    </p:titleStyle>
    <p:bodyStyle>
      <a:lvl1pPr marL="342900" indent="-3429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hyperlink" Target="https://www.youtube.com/watch?v=QV0jYwQTMOs" TargetMode="External"/><Relationship Id="rId3" Type="http://schemas.openxmlformats.org/officeDocument/2006/relationships/image" Target="../media/image22.jpeg"/><Relationship Id="rId7" Type="http://schemas.openxmlformats.org/officeDocument/2006/relationships/hyperlink" Target="https://www.youtube.com/watch?v=RUNU3i6Kkk4"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hyperlink" Target="https://www.tomorrowsengineers.org.uk/tomorrows-engineers-week-2019/videos/hiba-khan-from-mott-macdonald/" TargetMode="External"/><Relationship Id="rId5" Type="http://schemas.openxmlformats.org/officeDocument/2006/relationships/image" Target="../media/image24.jpeg"/><Relationship Id="rId4" Type="http://schemas.openxmlformats.org/officeDocument/2006/relationships/image" Target="../media/image23.jpeg"/></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EEE3C-C404-48D0-960E-80F931625870}"/>
              </a:ext>
            </a:extLst>
          </p:cNvPr>
          <p:cNvSpPr>
            <a:spLocks noGrp="1"/>
          </p:cNvSpPr>
          <p:nvPr>
            <p:ph type="ctrTitle"/>
          </p:nvPr>
        </p:nvSpPr>
        <p:spPr/>
        <p:txBody>
          <a:bodyPr/>
          <a:lstStyle/>
          <a:p>
            <a:r>
              <a:rPr lang="en-GB"/>
              <a:t>Civil Engineers – Shaping the World</a:t>
            </a:r>
          </a:p>
        </p:txBody>
      </p:sp>
      <p:sp>
        <p:nvSpPr>
          <p:cNvPr id="3" name="Subtitle 2">
            <a:extLst>
              <a:ext uri="{FF2B5EF4-FFF2-40B4-BE49-F238E27FC236}">
                <a16:creationId xmlns:a16="http://schemas.microsoft.com/office/drawing/2014/main" id="{A4EBC126-D57E-4028-9DCF-880A50993F31}"/>
              </a:ext>
            </a:extLst>
          </p:cNvPr>
          <p:cNvSpPr>
            <a:spLocks noGrp="1"/>
          </p:cNvSpPr>
          <p:nvPr>
            <p:ph type="subTitle" idx="1"/>
          </p:nvPr>
        </p:nvSpPr>
        <p:spPr/>
        <p:txBody>
          <a:bodyPr/>
          <a:lstStyle/>
          <a:p>
            <a:r>
              <a:rPr lang="en-GB"/>
              <a:t>16-18 Careers Presentation</a:t>
            </a:r>
          </a:p>
        </p:txBody>
      </p:sp>
    </p:spTree>
    <p:extLst>
      <p:ext uri="{BB962C8B-B14F-4D97-AF65-F5344CB8AC3E}">
        <p14:creationId xmlns:p14="http://schemas.microsoft.com/office/powerpoint/2010/main" val="10768244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005263"/>
            <a:ext cx="8001000" cy="2113855"/>
          </a:xfrm>
        </p:spPr>
        <p:txBody>
          <a:bodyPr>
            <a:normAutofit/>
          </a:bodyPr>
          <a:lstStyle/>
          <a:p>
            <a:r>
              <a:rPr lang="en-US" sz="3000" dirty="0"/>
              <a:t>Presented by:</a:t>
            </a:r>
            <a:br>
              <a:rPr lang="en-US" dirty="0"/>
            </a:br>
            <a:r>
              <a:rPr lang="en-US" b="1" dirty="0"/>
              <a:t>Your Name</a:t>
            </a:r>
            <a:br>
              <a:rPr lang="en-US" b="1" dirty="0"/>
            </a:br>
            <a:r>
              <a:rPr lang="en-US" b="1" dirty="0"/>
              <a:t>Your Job Title</a:t>
            </a:r>
          </a:p>
        </p:txBody>
      </p:sp>
      <p:sp>
        <p:nvSpPr>
          <p:cNvPr id="3" name="Subtitle 2"/>
          <p:cNvSpPr>
            <a:spLocks noGrp="1"/>
          </p:cNvSpPr>
          <p:nvPr>
            <p:ph type="subTitle" idx="1"/>
          </p:nvPr>
        </p:nvSpPr>
        <p:spPr/>
        <p:txBody>
          <a:bodyPr/>
          <a:lstStyle/>
          <a:p>
            <a:r>
              <a:rPr lang="en-US"/>
              <a:t>Company or additional information</a:t>
            </a:r>
          </a:p>
        </p:txBody>
      </p:sp>
    </p:spTree>
    <p:extLst>
      <p:ext uri="{BB962C8B-B14F-4D97-AF65-F5344CB8AC3E}">
        <p14:creationId xmlns:p14="http://schemas.microsoft.com/office/powerpoint/2010/main" val="28796426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7079"/>
            <a:ext cx="7391400" cy="808993"/>
          </a:xfrm>
        </p:spPr>
        <p:txBody>
          <a:bodyPr>
            <a:normAutofit/>
          </a:bodyPr>
          <a:lstStyle/>
          <a:p>
            <a:r>
              <a:rPr lang="en-GB" dirty="0"/>
              <a:t>What is civil engineering?</a:t>
            </a:r>
          </a:p>
        </p:txBody>
      </p:sp>
      <p:sp>
        <p:nvSpPr>
          <p:cNvPr id="7" name="Slide Number Placeholder 6"/>
          <p:cNvSpPr>
            <a:spLocks noGrp="1"/>
          </p:cNvSpPr>
          <p:nvPr>
            <p:ph type="sldNum" sz="quarter" idx="12"/>
          </p:nvPr>
        </p:nvSpPr>
        <p:spPr/>
        <p:txBody>
          <a:bodyPr/>
          <a:lstStyle/>
          <a:p>
            <a:fld id="{34AFA7FE-CD8C-F049-A609-816E200170F9}" type="slidenum">
              <a:rPr lang="en-US" smtClean="0"/>
              <a:t>3</a:t>
            </a:fld>
            <a:endParaRPr lang="en-US"/>
          </a:p>
        </p:txBody>
      </p:sp>
      <p:sp>
        <p:nvSpPr>
          <p:cNvPr id="9" name="Rectangle 8">
            <a:extLst>
              <a:ext uri="{FF2B5EF4-FFF2-40B4-BE49-F238E27FC236}">
                <a16:creationId xmlns:a16="http://schemas.microsoft.com/office/drawing/2014/main" id="{39F740B7-C593-4445-A8FE-5326CAFF21EA}"/>
              </a:ext>
            </a:extLst>
          </p:cNvPr>
          <p:cNvSpPr/>
          <p:nvPr/>
        </p:nvSpPr>
        <p:spPr>
          <a:xfrm>
            <a:off x="572429" y="1281865"/>
            <a:ext cx="8363416" cy="2523768"/>
          </a:xfrm>
          <a:prstGeom prst="rect">
            <a:avLst/>
          </a:prstGeom>
        </p:spPr>
        <p:txBody>
          <a:bodyPr wrap="square" anchor="t">
            <a:spAutoFit/>
          </a:bodyPr>
          <a:lstStyle/>
          <a:p>
            <a:pPr>
              <a:spcBef>
                <a:spcPts val="600"/>
              </a:spcBef>
              <a:spcAft>
                <a:spcPts val="600"/>
              </a:spcAft>
            </a:pPr>
            <a:r>
              <a:rPr lang="en-GB" b="1" dirty="0">
                <a:latin typeface="Arial" panose="020B0604020202020204" pitchFamily="34" charset="0"/>
                <a:cs typeface="Arial" panose="020B0604020202020204" pitchFamily="34" charset="0"/>
              </a:rPr>
              <a:t>Civil engineers:</a:t>
            </a:r>
          </a:p>
          <a:p>
            <a:pPr marL="143510" indent="-143510">
              <a:spcBef>
                <a:spcPts val="600"/>
              </a:spcBef>
              <a:spcAft>
                <a:spcPts val="600"/>
              </a:spcAft>
              <a:buFont typeface="Wingdings" panose="05000000000000000000" pitchFamily="2" charset="2"/>
              <a:buChar char="§"/>
            </a:pPr>
            <a:r>
              <a:rPr lang="en-GB" b="1" dirty="0">
                <a:solidFill>
                  <a:srgbClr val="FC4405"/>
                </a:solidFill>
                <a:latin typeface="Arial" panose="020B0604020202020204" pitchFamily="34" charset="0"/>
                <a:cs typeface="Arial" panose="020B0604020202020204" pitchFamily="34" charset="0"/>
              </a:rPr>
              <a:t>Build</a:t>
            </a:r>
            <a:r>
              <a:rPr lang="en-GB" dirty="0">
                <a:latin typeface="Arial" panose="020B0604020202020204" pitchFamily="34" charset="0"/>
                <a:cs typeface="Arial" panose="020B0604020202020204" pitchFamily="34" charset="0"/>
              </a:rPr>
              <a:t> our houses, schools, hospitals and more</a:t>
            </a:r>
          </a:p>
          <a:p>
            <a:pPr marL="143510" indent="-143510">
              <a:spcBef>
                <a:spcPts val="600"/>
              </a:spcBef>
              <a:spcAft>
                <a:spcPts val="600"/>
              </a:spcAft>
              <a:buFont typeface="Wingdings" panose="05000000000000000000" pitchFamily="2" charset="2"/>
              <a:buChar char="§"/>
            </a:pPr>
            <a:r>
              <a:rPr lang="en-GB" dirty="0">
                <a:latin typeface="Arial" panose="020B0604020202020204" pitchFamily="34" charset="0"/>
                <a:cs typeface="Arial" panose="020B0604020202020204" pitchFamily="34" charset="0"/>
              </a:rPr>
              <a:t>Deliver the </a:t>
            </a:r>
            <a:r>
              <a:rPr lang="en-GB" b="1" dirty="0">
                <a:solidFill>
                  <a:srgbClr val="FC4405"/>
                </a:solidFill>
                <a:latin typeface="Arial" panose="020B0604020202020204" pitchFamily="34" charset="0"/>
                <a:cs typeface="Arial" panose="020B0604020202020204" pitchFamily="34" charset="0"/>
              </a:rPr>
              <a:t>transport </a:t>
            </a:r>
            <a:r>
              <a:rPr lang="en-GB" dirty="0">
                <a:latin typeface="Arial" panose="020B0604020202020204" pitchFamily="34" charset="0"/>
                <a:cs typeface="Arial" panose="020B0604020202020204" pitchFamily="34" charset="0"/>
              </a:rPr>
              <a:t>that moves us around</a:t>
            </a:r>
          </a:p>
          <a:p>
            <a:pPr marL="143510" indent="-143510">
              <a:spcBef>
                <a:spcPts val="600"/>
              </a:spcBef>
              <a:spcAft>
                <a:spcPts val="600"/>
              </a:spcAft>
              <a:buFont typeface="Wingdings" panose="05000000000000000000" pitchFamily="2" charset="2"/>
              <a:buChar char="§"/>
            </a:pPr>
            <a:r>
              <a:rPr lang="en-GB" dirty="0">
                <a:latin typeface="Arial" panose="020B0604020202020204" pitchFamily="34" charset="0"/>
                <a:cs typeface="Arial" panose="020B0604020202020204" pitchFamily="34" charset="0"/>
              </a:rPr>
              <a:t>Provide the </a:t>
            </a:r>
            <a:r>
              <a:rPr lang="en-GB" b="1" dirty="0">
                <a:solidFill>
                  <a:srgbClr val="FC4405"/>
                </a:solidFill>
                <a:latin typeface="Arial" panose="020B0604020202020204" pitchFamily="34" charset="0"/>
                <a:cs typeface="Arial" panose="020B0604020202020204" pitchFamily="34" charset="0"/>
              </a:rPr>
              <a:t>water</a:t>
            </a:r>
            <a:r>
              <a:rPr lang="en-GB" dirty="0">
                <a:latin typeface="Arial" panose="020B0604020202020204" pitchFamily="34" charset="0"/>
                <a:cs typeface="Arial" panose="020B0604020202020204" pitchFamily="34" charset="0"/>
              </a:rPr>
              <a:t> and </a:t>
            </a:r>
            <a:r>
              <a:rPr lang="en-GB" b="1" dirty="0">
                <a:solidFill>
                  <a:srgbClr val="FC4405"/>
                </a:solidFill>
                <a:latin typeface="Arial" panose="020B0604020202020204" pitchFamily="34" charset="0"/>
                <a:cs typeface="Arial" panose="020B0604020202020204" pitchFamily="34" charset="0"/>
              </a:rPr>
              <a:t>energy </a:t>
            </a:r>
            <a:r>
              <a:rPr lang="en-GB" dirty="0">
                <a:latin typeface="Arial" panose="020B0604020202020204" pitchFamily="34" charset="0"/>
                <a:cs typeface="Arial" panose="020B0604020202020204" pitchFamily="34" charset="0"/>
              </a:rPr>
              <a:t>that keeps us alive</a:t>
            </a:r>
          </a:p>
          <a:p>
            <a:pPr marL="143510" indent="-143510">
              <a:spcBef>
                <a:spcPts val="600"/>
              </a:spcBef>
              <a:spcAft>
                <a:spcPts val="600"/>
              </a:spcAft>
              <a:buFont typeface="Wingdings" panose="05000000000000000000" pitchFamily="2" charset="2"/>
              <a:buChar char="§"/>
            </a:pPr>
            <a:r>
              <a:rPr lang="en-GB" b="1" dirty="0">
                <a:solidFill>
                  <a:srgbClr val="FC4405"/>
                </a:solidFill>
                <a:latin typeface="Arial"/>
                <a:cs typeface="Arial"/>
              </a:rPr>
              <a:t>Design</a:t>
            </a:r>
            <a:r>
              <a:rPr lang="en-GB" dirty="0">
                <a:latin typeface="Arial"/>
                <a:cs typeface="Arial"/>
              </a:rPr>
              <a:t> the </a:t>
            </a:r>
            <a:r>
              <a:rPr lang="en-GB" b="1" dirty="0">
                <a:solidFill>
                  <a:srgbClr val="FC4405"/>
                </a:solidFill>
                <a:latin typeface="Arial"/>
                <a:cs typeface="Arial"/>
              </a:rPr>
              <a:t>smart</a:t>
            </a:r>
            <a:r>
              <a:rPr lang="en-GB" dirty="0">
                <a:latin typeface="Arial"/>
                <a:cs typeface="Arial"/>
              </a:rPr>
              <a:t> cities and towns where we'll live in the future</a:t>
            </a:r>
          </a:p>
          <a:p>
            <a:pPr marL="143510" indent="-143510">
              <a:spcBef>
                <a:spcPts val="600"/>
              </a:spcBef>
              <a:spcAft>
                <a:spcPts val="600"/>
              </a:spcAft>
              <a:buFont typeface="Wingdings" panose="05000000000000000000" pitchFamily="2" charset="2"/>
              <a:buChar char="§"/>
            </a:pPr>
            <a:r>
              <a:rPr lang="en-GB" dirty="0">
                <a:latin typeface="Arial" panose="020B0604020202020204" pitchFamily="34" charset="0"/>
                <a:cs typeface="Arial" panose="020B0604020202020204" pitchFamily="34" charset="0"/>
              </a:rPr>
              <a:t>Tackle global </a:t>
            </a:r>
            <a:r>
              <a:rPr lang="en-GB" b="1" dirty="0">
                <a:solidFill>
                  <a:srgbClr val="FC4405"/>
                </a:solidFill>
                <a:latin typeface="Arial" panose="020B0604020202020204" pitchFamily="34" charset="0"/>
                <a:cs typeface="Arial" panose="020B0604020202020204" pitchFamily="34" charset="0"/>
              </a:rPr>
              <a:t>environmental problems </a:t>
            </a:r>
            <a:r>
              <a:rPr lang="en-GB" dirty="0">
                <a:latin typeface="Arial" panose="020B0604020202020204" pitchFamily="34" charset="0"/>
                <a:cs typeface="Arial" panose="020B0604020202020204" pitchFamily="34" charset="0"/>
              </a:rPr>
              <a:t>affecting us all</a:t>
            </a:r>
          </a:p>
        </p:txBody>
      </p:sp>
    </p:spTree>
    <p:extLst>
      <p:ext uri="{BB962C8B-B14F-4D97-AF65-F5344CB8AC3E}">
        <p14:creationId xmlns:p14="http://schemas.microsoft.com/office/powerpoint/2010/main" val="2989743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Shaping our world and transforming lives</a:t>
            </a:r>
          </a:p>
        </p:txBody>
      </p:sp>
      <p:sp>
        <p:nvSpPr>
          <p:cNvPr id="7" name="Slide Number Placeholder 6"/>
          <p:cNvSpPr>
            <a:spLocks noGrp="1"/>
          </p:cNvSpPr>
          <p:nvPr>
            <p:ph type="sldNum" sz="quarter" idx="12"/>
          </p:nvPr>
        </p:nvSpPr>
        <p:spPr/>
        <p:txBody>
          <a:bodyPr/>
          <a:lstStyle/>
          <a:p>
            <a:fld id="{34AFA7FE-CD8C-F049-A609-816E200170F9}" type="slidenum">
              <a:rPr lang="en-US" smtClean="0"/>
              <a:t>4</a:t>
            </a:fld>
            <a:endParaRPr lang="en-US"/>
          </a:p>
        </p:txBody>
      </p:sp>
      <p:sp>
        <p:nvSpPr>
          <p:cNvPr id="8" name="Date Placeholder 7"/>
          <p:cNvSpPr>
            <a:spLocks noGrp="1"/>
          </p:cNvSpPr>
          <p:nvPr>
            <p:ph type="dt" sz="half" idx="10"/>
          </p:nvPr>
        </p:nvSpPr>
        <p:spPr/>
        <p:txBody>
          <a:bodyPr/>
          <a:lstStyle/>
          <a:p>
            <a:fld id="{958A6946-EEC4-C54C-AC5D-DE18683FCEE2}" type="datetime1">
              <a:rPr lang="en-GB" smtClean="0"/>
              <a:t>07/01/2022</a:t>
            </a:fld>
            <a:endParaRPr lang="en-US"/>
          </a:p>
        </p:txBody>
      </p:sp>
      <p:sp>
        <p:nvSpPr>
          <p:cNvPr id="5" name="Footer Placeholder 4"/>
          <p:cNvSpPr>
            <a:spLocks noGrp="1"/>
          </p:cNvSpPr>
          <p:nvPr>
            <p:ph type="ftr" sz="quarter" idx="11"/>
          </p:nvPr>
        </p:nvSpPr>
        <p:spPr/>
        <p:txBody>
          <a:bodyPr/>
          <a:lstStyle/>
          <a:p>
            <a:r>
              <a:rPr lang="en-US"/>
              <a:t>Institution of Civil Engineers</a:t>
            </a:r>
          </a:p>
        </p:txBody>
      </p:sp>
      <p:pic>
        <p:nvPicPr>
          <p:cNvPr id="6" name="Picture 5">
            <a:extLst>
              <a:ext uri="{FF2B5EF4-FFF2-40B4-BE49-F238E27FC236}">
                <a16:creationId xmlns:a16="http://schemas.microsoft.com/office/drawing/2014/main" id="{D67F26F3-8091-4210-BA3F-53DC1EFD7448}"/>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t="13894" b="21171"/>
          <a:stretch/>
        </p:blipFill>
        <p:spPr>
          <a:xfrm>
            <a:off x="1" y="1033408"/>
            <a:ext cx="9143999" cy="4128528"/>
          </a:xfrm>
          <a:prstGeom prst="rect">
            <a:avLst/>
          </a:prstGeom>
        </p:spPr>
      </p:pic>
      <p:sp>
        <p:nvSpPr>
          <p:cNvPr id="11" name="Rectangle 10">
            <a:extLst>
              <a:ext uri="{FF2B5EF4-FFF2-40B4-BE49-F238E27FC236}">
                <a16:creationId xmlns:a16="http://schemas.microsoft.com/office/drawing/2014/main" id="{8D0782E0-AFA0-44FF-BCDF-B78F97CECE2D}"/>
              </a:ext>
            </a:extLst>
          </p:cNvPr>
          <p:cNvSpPr/>
          <p:nvPr/>
        </p:nvSpPr>
        <p:spPr>
          <a:xfrm>
            <a:off x="5539354" y="3547899"/>
            <a:ext cx="3196682" cy="869469"/>
          </a:xfrm>
          <a:prstGeom prst="rect">
            <a:avLst/>
          </a:prstGeom>
          <a:noFill/>
          <a:ln>
            <a:noFill/>
          </a:ln>
        </p:spPr>
        <p:txBody>
          <a:bodyPr wrap="square">
            <a:spAutoFit/>
          </a:bodyPr>
          <a:lstStyle/>
          <a:p>
            <a:pPr algn="r">
              <a:spcBef>
                <a:spcPts val="300"/>
              </a:spcBef>
            </a:pPr>
            <a:r>
              <a:rPr lang="en-GB" sz="1200" b="1">
                <a:solidFill>
                  <a:srgbClr val="FFFFFF"/>
                </a:solidFill>
                <a:latin typeface="Arial" panose="020B0604020202020204" pitchFamily="34" charset="0"/>
                <a:cs typeface="Arial" panose="020B0604020202020204" pitchFamily="34" charset="0"/>
              </a:rPr>
              <a:t>Virtual Reality (VR)</a:t>
            </a:r>
          </a:p>
          <a:p>
            <a:pPr algn="r">
              <a:spcBef>
                <a:spcPts val="300"/>
              </a:spcBef>
            </a:pPr>
            <a:r>
              <a:rPr lang="en-GB" sz="1200">
                <a:solidFill>
                  <a:srgbClr val="FFFFFF"/>
                </a:solidFill>
                <a:latin typeface="Arial" panose="020B0604020202020204" pitchFamily="34" charset="0"/>
                <a:cs typeface="Arial" panose="020B0604020202020204" pitchFamily="34" charset="0"/>
              </a:rPr>
              <a:t>Civil engineers use virtual reality to assess their designs for flaws and potential improvements.</a:t>
            </a:r>
            <a:endParaRPr lang="en-GB" sz="200">
              <a:solidFill>
                <a:srgbClr val="FFFFFF"/>
              </a:solidFill>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3550C0E-2D64-4999-91D3-7562DF506087}"/>
              </a:ext>
            </a:extLst>
          </p:cNvPr>
          <p:cNvSpPr/>
          <p:nvPr/>
        </p:nvSpPr>
        <p:spPr>
          <a:xfrm>
            <a:off x="100360" y="3625831"/>
            <a:ext cx="3802570" cy="684803"/>
          </a:xfrm>
          <a:prstGeom prst="rect">
            <a:avLst/>
          </a:prstGeom>
          <a:noFill/>
          <a:ln>
            <a:noFill/>
          </a:ln>
        </p:spPr>
        <p:txBody>
          <a:bodyPr wrap="square">
            <a:spAutoFit/>
          </a:bodyPr>
          <a:lstStyle/>
          <a:p>
            <a:pPr>
              <a:spcBef>
                <a:spcPts val="300"/>
              </a:spcBef>
            </a:pPr>
            <a:r>
              <a:rPr lang="en-GB" sz="1200" b="1" err="1">
                <a:solidFill>
                  <a:srgbClr val="FFFFFF"/>
                </a:solidFill>
                <a:latin typeface="Arial" panose="020B0604020202020204" pitchFamily="34" charset="0"/>
                <a:cs typeface="Arial" panose="020B0604020202020204" pitchFamily="34" charset="0"/>
              </a:rPr>
              <a:t>ArtScience</a:t>
            </a:r>
            <a:r>
              <a:rPr lang="en-GB" sz="1200" b="1">
                <a:solidFill>
                  <a:srgbClr val="FFFFFF"/>
                </a:solidFill>
                <a:latin typeface="Arial" panose="020B0604020202020204" pitchFamily="34" charset="0"/>
                <a:cs typeface="Arial" panose="020B0604020202020204" pitchFamily="34" charset="0"/>
              </a:rPr>
              <a:t> Museum </a:t>
            </a:r>
            <a:endParaRPr lang="en-GB" sz="1200">
              <a:solidFill>
                <a:srgbClr val="FFFFFF"/>
              </a:solidFill>
              <a:latin typeface="Arial" panose="020B0604020202020204" pitchFamily="34" charset="0"/>
              <a:cs typeface="Arial" panose="020B0604020202020204" pitchFamily="34" charset="0"/>
            </a:endParaRPr>
          </a:p>
          <a:p>
            <a:pPr>
              <a:spcBef>
                <a:spcPts val="300"/>
              </a:spcBef>
            </a:pPr>
            <a:r>
              <a:rPr lang="en-GB" sz="1200">
                <a:solidFill>
                  <a:srgbClr val="FFFFFF"/>
                </a:solidFill>
                <a:latin typeface="Arial" panose="020B0604020202020204" pitchFamily="34" charset="0"/>
                <a:cs typeface="Arial" panose="020B0604020202020204" pitchFamily="34" charset="0"/>
              </a:rPr>
              <a:t>Engineers built this stunning modern and eco-friendly building which houses cutting-edge exhibitions.</a:t>
            </a:r>
            <a:endParaRPr lang="en-GB" sz="200">
              <a:solidFill>
                <a:srgbClr val="FFFFFF"/>
              </a:solidFill>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23C247F4-5C11-48B3-865F-ED333AB4E870}"/>
              </a:ext>
            </a:extLst>
          </p:cNvPr>
          <p:cNvSpPr/>
          <p:nvPr/>
        </p:nvSpPr>
        <p:spPr>
          <a:xfrm>
            <a:off x="230246" y="1179647"/>
            <a:ext cx="2845989" cy="1092607"/>
          </a:xfrm>
          <a:prstGeom prst="rect">
            <a:avLst/>
          </a:prstGeom>
          <a:noFill/>
          <a:ln>
            <a:noFill/>
          </a:ln>
        </p:spPr>
        <p:txBody>
          <a:bodyPr wrap="square">
            <a:spAutoFit/>
          </a:bodyPr>
          <a:lstStyle/>
          <a:p>
            <a:pPr>
              <a:spcBef>
                <a:spcPts val="300"/>
              </a:spcBef>
            </a:pPr>
            <a:r>
              <a:rPr lang="en-GB" sz="1200" b="1">
                <a:solidFill>
                  <a:srgbClr val="FFFFFF"/>
                </a:solidFill>
                <a:latin typeface="Arial" panose="020B0604020202020204" pitchFamily="34" charset="0"/>
                <a:cs typeface="Arial" panose="020B0604020202020204" pitchFamily="34" charset="0"/>
              </a:rPr>
              <a:t>Kingfisher and Bullet Train</a:t>
            </a:r>
          </a:p>
          <a:p>
            <a:pPr>
              <a:spcBef>
                <a:spcPts val="300"/>
              </a:spcBef>
            </a:pPr>
            <a:r>
              <a:rPr lang="en-GB" sz="1200">
                <a:solidFill>
                  <a:srgbClr val="FFFFFF"/>
                </a:solidFill>
                <a:latin typeface="Arial" panose="020B0604020202020204" pitchFamily="34" charset="0"/>
                <a:cs typeface="Arial" panose="020B0604020202020204" pitchFamily="34" charset="0"/>
              </a:rPr>
              <a:t>Engineers redesigned the front of the high-speed Japanese Shinkansen train to mimic the shape of a Kingfisher’s aerodynamic beak.</a:t>
            </a:r>
            <a:endParaRPr lang="en-GB" sz="200">
              <a:solidFill>
                <a:srgbClr val="FFFFFF"/>
              </a:solidFill>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917DA905-97BA-40A5-905A-1ECDC0F0F04E}"/>
              </a:ext>
            </a:extLst>
          </p:cNvPr>
          <p:cNvSpPr/>
          <p:nvPr/>
        </p:nvSpPr>
        <p:spPr>
          <a:xfrm>
            <a:off x="2882739" y="2896966"/>
            <a:ext cx="3287602" cy="684803"/>
          </a:xfrm>
          <a:prstGeom prst="rect">
            <a:avLst/>
          </a:prstGeom>
          <a:noFill/>
          <a:ln>
            <a:noFill/>
          </a:ln>
        </p:spPr>
        <p:txBody>
          <a:bodyPr wrap="square">
            <a:spAutoFit/>
          </a:bodyPr>
          <a:lstStyle/>
          <a:p>
            <a:pPr algn="r">
              <a:spcBef>
                <a:spcPts val="300"/>
              </a:spcBef>
            </a:pPr>
            <a:r>
              <a:rPr lang="en-GB" sz="1200" b="1" dirty="0">
                <a:solidFill>
                  <a:srgbClr val="FFFFFF"/>
                </a:solidFill>
                <a:latin typeface="Arial" panose="020B0604020202020204" pitchFamily="34" charset="0"/>
                <a:cs typeface="Arial" panose="020B0604020202020204" pitchFamily="34" charset="0"/>
              </a:rPr>
              <a:t>Forth Bridge </a:t>
            </a:r>
          </a:p>
          <a:p>
            <a:pPr algn="r">
              <a:spcBef>
                <a:spcPts val="300"/>
              </a:spcBef>
            </a:pPr>
            <a:r>
              <a:rPr lang="en-GB" sz="1200" dirty="0">
                <a:solidFill>
                  <a:srgbClr val="FFFFFF"/>
                </a:solidFill>
                <a:latin typeface="Arial" panose="020B0604020202020204" pitchFamily="34" charset="0"/>
                <a:cs typeface="Arial" panose="020B0604020202020204" pitchFamily="34" charset="0"/>
              </a:rPr>
              <a:t>Engineers designed and built this iconic bridge over 100 years ago - still in use today.</a:t>
            </a:r>
            <a:endParaRPr lang="en-GB" sz="200"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26284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6344612-69E6-4208-9FB8-60D2FA265F87}"/>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0" y="1014972"/>
            <a:ext cx="9144000" cy="4128528"/>
          </a:xfrm>
          <a:prstGeom prst="rect">
            <a:avLst/>
          </a:prstGeom>
        </p:spPr>
      </p:pic>
      <p:sp>
        <p:nvSpPr>
          <p:cNvPr id="2" name="Title 1"/>
          <p:cNvSpPr>
            <a:spLocks noGrp="1"/>
          </p:cNvSpPr>
          <p:nvPr>
            <p:ph type="title"/>
          </p:nvPr>
        </p:nvSpPr>
        <p:spPr/>
        <p:txBody>
          <a:bodyPr>
            <a:normAutofit/>
          </a:bodyPr>
          <a:lstStyle/>
          <a:p>
            <a:r>
              <a:rPr lang="en-US"/>
              <a:t>What is civil engineering?</a:t>
            </a:r>
          </a:p>
        </p:txBody>
      </p:sp>
      <p:sp>
        <p:nvSpPr>
          <p:cNvPr id="7" name="Slide Number Placeholder 6"/>
          <p:cNvSpPr>
            <a:spLocks noGrp="1"/>
          </p:cNvSpPr>
          <p:nvPr>
            <p:ph type="sldNum" sz="quarter" idx="12"/>
          </p:nvPr>
        </p:nvSpPr>
        <p:spPr/>
        <p:txBody>
          <a:bodyPr/>
          <a:lstStyle/>
          <a:p>
            <a:fld id="{34AFA7FE-CD8C-F049-A609-816E200170F9}" type="slidenum">
              <a:rPr lang="en-US" smtClean="0"/>
              <a:t>5</a:t>
            </a:fld>
            <a:endParaRPr lang="en-US"/>
          </a:p>
        </p:txBody>
      </p:sp>
      <p:sp>
        <p:nvSpPr>
          <p:cNvPr id="6" name="TextBox 5">
            <a:extLst>
              <a:ext uri="{FF2B5EF4-FFF2-40B4-BE49-F238E27FC236}">
                <a16:creationId xmlns:a16="http://schemas.microsoft.com/office/drawing/2014/main" id="{51E56810-1C43-47EF-8929-C967A09ED789}"/>
              </a:ext>
            </a:extLst>
          </p:cNvPr>
          <p:cNvSpPr txBox="1">
            <a:spLocks/>
          </p:cNvSpPr>
          <p:nvPr/>
        </p:nvSpPr>
        <p:spPr>
          <a:xfrm>
            <a:off x="394474" y="3579160"/>
            <a:ext cx="5796000" cy="1224000"/>
          </a:xfrm>
          <a:prstGeom prst="rect">
            <a:avLst/>
          </a:prstGeom>
          <a:solidFill>
            <a:schemeClr val="bg1">
              <a:alpha val="65000"/>
            </a:schemeClr>
          </a:solidFill>
        </p:spPr>
        <p:txBody>
          <a:bodyPr wrap="square" rtlCol="0">
            <a:noAutofit/>
          </a:bodyPr>
          <a:lstStyle/>
          <a:p>
            <a:r>
              <a:rPr lang="en-GB" sz="2800" dirty="0">
                <a:solidFill>
                  <a:srgbClr val="007A92"/>
                </a:solidFill>
                <a:latin typeface="Arial" panose="020B0604020202020204" pitchFamily="34" charset="0"/>
                <a:cs typeface="Arial" panose="020B0604020202020204" pitchFamily="34" charset="0"/>
              </a:rPr>
              <a:t>The Highline, New York</a:t>
            </a:r>
          </a:p>
          <a:p>
            <a:endParaRPr lang="en-GB" dirty="0">
              <a:solidFill>
                <a:srgbClr val="007A92"/>
              </a:solidFill>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An abandoned raised railway line turned into a park.</a:t>
            </a:r>
          </a:p>
        </p:txBody>
      </p:sp>
    </p:spTree>
    <p:extLst>
      <p:ext uri="{BB962C8B-B14F-4D97-AF65-F5344CB8AC3E}">
        <p14:creationId xmlns:p14="http://schemas.microsoft.com/office/powerpoint/2010/main" val="5494052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6344612-69E6-4208-9FB8-60D2FA265F87}"/>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0" y="1014972"/>
            <a:ext cx="9144000" cy="4128528"/>
          </a:xfrm>
          <a:prstGeom prst="rect">
            <a:avLst/>
          </a:prstGeom>
        </p:spPr>
      </p:pic>
      <p:sp>
        <p:nvSpPr>
          <p:cNvPr id="2" name="Title 1"/>
          <p:cNvSpPr>
            <a:spLocks noGrp="1"/>
          </p:cNvSpPr>
          <p:nvPr>
            <p:ph type="title"/>
          </p:nvPr>
        </p:nvSpPr>
        <p:spPr/>
        <p:txBody>
          <a:bodyPr>
            <a:normAutofit/>
          </a:bodyPr>
          <a:lstStyle/>
          <a:p>
            <a:r>
              <a:rPr lang="en-US"/>
              <a:t>What is civil engineering?</a:t>
            </a:r>
          </a:p>
        </p:txBody>
      </p:sp>
      <p:sp>
        <p:nvSpPr>
          <p:cNvPr id="7" name="Slide Number Placeholder 6"/>
          <p:cNvSpPr>
            <a:spLocks noGrp="1"/>
          </p:cNvSpPr>
          <p:nvPr>
            <p:ph type="sldNum" sz="quarter" idx="12"/>
          </p:nvPr>
        </p:nvSpPr>
        <p:spPr/>
        <p:txBody>
          <a:bodyPr/>
          <a:lstStyle/>
          <a:p>
            <a:fld id="{34AFA7FE-CD8C-F049-A609-816E200170F9}" type="slidenum">
              <a:rPr lang="en-US" smtClean="0"/>
              <a:t>6</a:t>
            </a:fld>
            <a:endParaRPr lang="en-US"/>
          </a:p>
        </p:txBody>
      </p:sp>
      <p:sp>
        <p:nvSpPr>
          <p:cNvPr id="10" name="TextBox 9">
            <a:extLst>
              <a:ext uri="{FF2B5EF4-FFF2-40B4-BE49-F238E27FC236}">
                <a16:creationId xmlns:a16="http://schemas.microsoft.com/office/drawing/2014/main" id="{CB99DAC8-6ECD-492E-99AC-3D96D374CF83}"/>
              </a:ext>
            </a:extLst>
          </p:cNvPr>
          <p:cNvSpPr txBox="1">
            <a:spLocks/>
          </p:cNvSpPr>
          <p:nvPr/>
        </p:nvSpPr>
        <p:spPr>
          <a:xfrm>
            <a:off x="289932" y="3286440"/>
            <a:ext cx="5796000" cy="1606240"/>
          </a:xfrm>
          <a:prstGeom prst="rect">
            <a:avLst/>
          </a:prstGeom>
          <a:solidFill>
            <a:schemeClr val="bg1">
              <a:alpha val="65000"/>
            </a:schemeClr>
          </a:solidFill>
        </p:spPr>
        <p:txBody>
          <a:bodyPr wrap="square" rtlCol="0">
            <a:noAutofit/>
          </a:bodyPr>
          <a:lstStyle/>
          <a:p>
            <a:r>
              <a:rPr lang="en-GB" sz="2800" err="1">
                <a:solidFill>
                  <a:srgbClr val="007A92"/>
                </a:solidFill>
                <a:latin typeface="Arial" panose="020B0604020202020204" pitchFamily="34" charset="0"/>
                <a:cs typeface="Arial" panose="020B0604020202020204" pitchFamily="34" charset="0"/>
              </a:rPr>
              <a:t>ArtScience</a:t>
            </a:r>
            <a:r>
              <a:rPr lang="en-GB" sz="2800">
                <a:solidFill>
                  <a:srgbClr val="007A92"/>
                </a:solidFill>
                <a:latin typeface="Arial" panose="020B0604020202020204" pitchFamily="34" charset="0"/>
                <a:cs typeface="Arial" panose="020B0604020202020204" pitchFamily="34" charset="0"/>
              </a:rPr>
              <a:t> Museum, Singapore</a:t>
            </a:r>
          </a:p>
          <a:p>
            <a:endParaRPr lang="en-GB">
              <a:solidFill>
                <a:srgbClr val="007A92"/>
              </a:solidFill>
              <a:latin typeface="Arial" panose="020B0604020202020204" pitchFamily="34" charset="0"/>
              <a:cs typeface="Arial" panose="020B0604020202020204" pitchFamily="34" charset="0"/>
            </a:endParaRPr>
          </a:p>
          <a:p>
            <a:r>
              <a:rPr lang="en-GB">
                <a:latin typeface="Arial" panose="020B0604020202020204" pitchFamily="34" charset="0"/>
                <a:cs typeface="Arial" panose="020B0604020202020204" pitchFamily="34" charset="0"/>
              </a:rPr>
              <a:t>This spectacular eco-friendly building is part of the Marina Bay Sands complex, built on land reclaimed from the sea.</a:t>
            </a:r>
          </a:p>
        </p:txBody>
      </p:sp>
    </p:spTree>
    <p:extLst>
      <p:ext uri="{BB962C8B-B14F-4D97-AF65-F5344CB8AC3E}">
        <p14:creationId xmlns:p14="http://schemas.microsoft.com/office/powerpoint/2010/main" val="3341128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6344612-69E6-4208-9FB8-60D2FA265F87}"/>
              </a:ext>
            </a:extLst>
          </p:cNvPr>
          <p:cNvPicPr>
            <a:picLocks noChangeAspect="1"/>
          </p:cNvPicPr>
          <p:nvPr/>
        </p:nvPicPr>
        <p:blipFill rotWithShape="1">
          <a:blip r:embed="rId3"/>
          <a:srcRect t="20597" b="11678"/>
          <a:stretch/>
        </p:blipFill>
        <p:spPr>
          <a:xfrm>
            <a:off x="0" y="1014972"/>
            <a:ext cx="9144000" cy="4128528"/>
          </a:xfrm>
          <a:prstGeom prst="rect">
            <a:avLst/>
          </a:prstGeom>
        </p:spPr>
      </p:pic>
      <p:sp>
        <p:nvSpPr>
          <p:cNvPr id="2" name="Title 1"/>
          <p:cNvSpPr>
            <a:spLocks noGrp="1"/>
          </p:cNvSpPr>
          <p:nvPr>
            <p:ph type="title"/>
          </p:nvPr>
        </p:nvSpPr>
        <p:spPr/>
        <p:txBody>
          <a:bodyPr>
            <a:normAutofit/>
          </a:bodyPr>
          <a:lstStyle/>
          <a:p>
            <a:r>
              <a:rPr lang="en-US"/>
              <a:t>What is civil engineering?</a:t>
            </a:r>
          </a:p>
        </p:txBody>
      </p:sp>
      <p:sp>
        <p:nvSpPr>
          <p:cNvPr id="7" name="Slide Number Placeholder 6"/>
          <p:cNvSpPr>
            <a:spLocks noGrp="1"/>
          </p:cNvSpPr>
          <p:nvPr>
            <p:ph type="sldNum" sz="quarter" idx="12"/>
          </p:nvPr>
        </p:nvSpPr>
        <p:spPr/>
        <p:txBody>
          <a:bodyPr/>
          <a:lstStyle/>
          <a:p>
            <a:fld id="{34AFA7FE-CD8C-F049-A609-816E200170F9}" type="slidenum">
              <a:rPr lang="en-US" smtClean="0"/>
              <a:t>7</a:t>
            </a:fld>
            <a:endParaRPr lang="en-US"/>
          </a:p>
        </p:txBody>
      </p:sp>
      <p:sp>
        <p:nvSpPr>
          <p:cNvPr id="10" name="TextBox 9">
            <a:extLst>
              <a:ext uri="{FF2B5EF4-FFF2-40B4-BE49-F238E27FC236}">
                <a16:creationId xmlns:a16="http://schemas.microsoft.com/office/drawing/2014/main" id="{CB99DAC8-6ECD-492E-99AC-3D96D374CF83}"/>
              </a:ext>
            </a:extLst>
          </p:cNvPr>
          <p:cNvSpPr txBox="1">
            <a:spLocks/>
          </p:cNvSpPr>
          <p:nvPr/>
        </p:nvSpPr>
        <p:spPr>
          <a:xfrm>
            <a:off x="332214" y="3004548"/>
            <a:ext cx="5888773" cy="1812025"/>
          </a:xfrm>
          <a:prstGeom prst="rect">
            <a:avLst/>
          </a:prstGeom>
          <a:solidFill>
            <a:schemeClr val="bg1">
              <a:alpha val="65000"/>
            </a:schemeClr>
          </a:solidFill>
        </p:spPr>
        <p:txBody>
          <a:bodyPr wrap="square" rtlCol="0">
            <a:noAutofit/>
          </a:bodyPr>
          <a:lstStyle/>
          <a:p>
            <a:r>
              <a:rPr lang="en-GB" sz="2800" dirty="0">
                <a:solidFill>
                  <a:srgbClr val="007A92"/>
                </a:solidFill>
                <a:latin typeface="Arial" panose="020B0604020202020204" pitchFamily="34" charset="0"/>
                <a:cs typeface="Arial" panose="020B0604020202020204" pitchFamily="34" charset="0"/>
              </a:rPr>
              <a:t>Forth Crossings, Scotland</a:t>
            </a:r>
            <a:endParaRPr lang="en-GB" dirty="0">
              <a:solidFill>
                <a:srgbClr val="007A92"/>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three bridges across the River Forth have been a vital part of national infrastructure – providing transport links for people and important industries – for 130 years.</a:t>
            </a:r>
          </a:p>
        </p:txBody>
      </p:sp>
    </p:spTree>
    <p:extLst>
      <p:ext uri="{BB962C8B-B14F-4D97-AF65-F5344CB8AC3E}">
        <p14:creationId xmlns:p14="http://schemas.microsoft.com/office/powerpoint/2010/main" val="1544826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Could you be a civil engineer?</a:t>
            </a:r>
            <a:endParaRPr lang="en-US"/>
          </a:p>
        </p:txBody>
      </p:sp>
      <p:sp>
        <p:nvSpPr>
          <p:cNvPr id="7" name="Slide Number Placeholder 6"/>
          <p:cNvSpPr>
            <a:spLocks noGrp="1"/>
          </p:cNvSpPr>
          <p:nvPr>
            <p:ph type="sldNum" sz="quarter" idx="12"/>
          </p:nvPr>
        </p:nvSpPr>
        <p:spPr/>
        <p:txBody>
          <a:bodyPr/>
          <a:lstStyle/>
          <a:p>
            <a:fld id="{34AFA7FE-CD8C-F049-A609-816E200170F9}" type="slidenum">
              <a:rPr lang="en-US" smtClean="0"/>
              <a:t>8</a:t>
            </a:fld>
            <a:endParaRPr lang="en-US"/>
          </a:p>
        </p:txBody>
      </p:sp>
      <p:sp>
        <p:nvSpPr>
          <p:cNvPr id="8" name="Date Placeholder 7"/>
          <p:cNvSpPr>
            <a:spLocks noGrp="1"/>
          </p:cNvSpPr>
          <p:nvPr>
            <p:ph type="dt" sz="half" idx="10"/>
          </p:nvPr>
        </p:nvSpPr>
        <p:spPr/>
        <p:txBody>
          <a:bodyPr/>
          <a:lstStyle/>
          <a:p>
            <a:fld id="{958A6946-EEC4-C54C-AC5D-DE18683FCEE2}" type="datetime1">
              <a:rPr lang="en-GB" smtClean="0"/>
              <a:t>07/01/2022</a:t>
            </a:fld>
            <a:endParaRPr lang="en-US"/>
          </a:p>
        </p:txBody>
      </p:sp>
      <p:sp>
        <p:nvSpPr>
          <p:cNvPr id="5" name="Footer Placeholder 4"/>
          <p:cNvSpPr>
            <a:spLocks noGrp="1"/>
          </p:cNvSpPr>
          <p:nvPr>
            <p:ph type="ftr" sz="quarter" idx="11"/>
          </p:nvPr>
        </p:nvSpPr>
        <p:spPr/>
        <p:txBody>
          <a:bodyPr/>
          <a:lstStyle/>
          <a:p>
            <a:r>
              <a:rPr lang="en-US"/>
              <a:t>Institution of Civil Engineers</a:t>
            </a:r>
          </a:p>
        </p:txBody>
      </p:sp>
      <p:pic>
        <p:nvPicPr>
          <p:cNvPr id="6" name="Picture 5">
            <a:extLst>
              <a:ext uri="{FF2B5EF4-FFF2-40B4-BE49-F238E27FC236}">
                <a16:creationId xmlns:a16="http://schemas.microsoft.com/office/drawing/2014/main" id="{D67F26F3-8091-4210-BA3F-53DC1EFD7448}"/>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b="32257"/>
          <a:stretch/>
        </p:blipFill>
        <p:spPr>
          <a:xfrm>
            <a:off x="1" y="1014972"/>
            <a:ext cx="9143999" cy="4128528"/>
          </a:xfrm>
          <a:prstGeom prst="rect">
            <a:avLst/>
          </a:prstGeom>
        </p:spPr>
      </p:pic>
      <p:sp>
        <p:nvSpPr>
          <p:cNvPr id="9" name="Rectangle 8">
            <a:extLst>
              <a:ext uri="{FF2B5EF4-FFF2-40B4-BE49-F238E27FC236}">
                <a16:creationId xmlns:a16="http://schemas.microsoft.com/office/drawing/2014/main" id="{39F740B7-C593-4445-A8FE-5326CAFF21EA}"/>
              </a:ext>
            </a:extLst>
          </p:cNvPr>
          <p:cNvSpPr/>
          <p:nvPr/>
        </p:nvSpPr>
        <p:spPr>
          <a:xfrm>
            <a:off x="5476461" y="1408889"/>
            <a:ext cx="3442951" cy="3477875"/>
          </a:xfrm>
          <a:prstGeom prst="rect">
            <a:avLst/>
          </a:prstGeom>
          <a:solidFill>
            <a:schemeClr val="bg1">
              <a:alpha val="50000"/>
            </a:schemeClr>
          </a:solidFill>
        </p:spPr>
        <p:txBody>
          <a:bodyPr wrap="square">
            <a:spAutoFit/>
          </a:bodyPr>
          <a:lstStyle/>
          <a:p>
            <a:r>
              <a:rPr lang="en-GB" sz="2000" b="1" dirty="0">
                <a:solidFill>
                  <a:srgbClr val="007A92"/>
                </a:solidFill>
                <a:latin typeface="Arial" panose="020B0604020202020204" pitchFamily="34" charset="0"/>
                <a:cs typeface="Arial" panose="020B0604020202020204" pitchFamily="34" charset="0"/>
              </a:rPr>
              <a:t>If you like </a:t>
            </a:r>
            <a:r>
              <a:rPr lang="en-GB" sz="2400" b="1" dirty="0">
                <a:solidFill>
                  <a:srgbClr val="FC4405"/>
                </a:solidFill>
                <a:latin typeface="Arial" panose="020B0604020202020204" pitchFamily="34" charset="0"/>
                <a:cs typeface="Arial" panose="020B0604020202020204" pitchFamily="34" charset="0"/>
              </a:rPr>
              <a:t>designing</a:t>
            </a:r>
            <a:r>
              <a:rPr lang="en-GB" sz="2000" b="1" dirty="0">
                <a:solidFill>
                  <a:srgbClr val="007A92"/>
                </a:solidFill>
                <a:latin typeface="Arial" panose="020B0604020202020204" pitchFamily="34" charset="0"/>
                <a:cs typeface="Arial" panose="020B0604020202020204" pitchFamily="34" charset="0"/>
              </a:rPr>
              <a:t> or </a:t>
            </a:r>
            <a:r>
              <a:rPr lang="en-GB" sz="2400" b="1" dirty="0">
                <a:solidFill>
                  <a:srgbClr val="FC4405"/>
                </a:solidFill>
                <a:latin typeface="Arial" panose="020B0604020202020204" pitchFamily="34" charset="0"/>
                <a:cs typeface="Arial" panose="020B0604020202020204" pitchFamily="34" charset="0"/>
              </a:rPr>
              <a:t>building</a:t>
            </a:r>
            <a:r>
              <a:rPr lang="en-GB" sz="2000" b="1" dirty="0">
                <a:solidFill>
                  <a:srgbClr val="007A92"/>
                </a:solidFill>
                <a:latin typeface="Arial" panose="020B0604020202020204" pitchFamily="34" charset="0"/>
                <a:cs typeface="Arial" panose="020B0604020202020204" pitchFamily="34" charset="0"/>
              </a:rPr>
              <a:t>, </a:t>
            </a:r>
            <a:r>
              <a:rPr lang="en-GB" sz="2400" b="1" dirty="0">
                <a:solidFill>
                  <a:srgbClr val="FC4405"/>
                </a:solidFill>
                <a:latin typeface="Arial" panose="020B0604020202020204" pitchFamily="34" charset="0"/>
                <a:cs typeface="Arial" panose="020B0604020202020204" pitchFamily="34" charset="0"/>
              </a:rPr>
              <a:t>solving</a:t>
            </a:r>
            <a:r>
              <a:rPr lang="en-GB" sz="2000" b="1" dirty="0">
                <a:solidFill>
                  <a:srgbClr val="FC4405"/>
                </a:solidFill>
                <a:latin typeface="Arial" panose="020B0604020202020204" pitchFamily="34" charset="0"/>
                <a:cs typeface="Arial" panose="020B0604020202020204" pitchFamily="34" charset="0"/>
              </a:rPr>
              <a:t> </a:t>
            </a:r>
            <a:r>
              <a:rPr lang="en-GB" sz="2400" b="1" dirty="0">
                <a:solidFill>
                  <a:srgbClr val="FC4405"/>
                </a:solidFill>
                <a:latin typeface="Arial" panose="020B0604020202020204" pitchFamily="34" charset="0"/>
                <a:cs typeface="Arial" panose="020B0604020202020204" pitchFamily="34" charset="0"/>
              </a:rPr>
              <a:t>problems</a:t>
            </a:r>
            <a:r>
              <a:rPr lang="en-GB" sz="2000" b="1" dirty="0">
                <a:solidFill>
                  <a:srgbClr val="FC4405"/>
                </a:solidFill>
                <a:latin typeface="Arial" panose="020B0604020202020204" pitchFamily="34" charset="0"/>
                <a:cs typeface="Arial" panose="020B0604020202020204" pitchFamily="34" charset="0"/>
              </a:rPr>
              <a:t> </a:t>
            </a:r>
            <a:r>
              <a:rPr lang="en-GB" sz="2000" b="1" dirty="0">
                <a:solidFill>
                  <a:srgbClr val="007A92"/>
                </a:solidFill>
                <a:latin typeface="Arial" panose="020B0604020202020204" pitchFamily="34" charset="0"/>
                <a:cs typeface="Arial" panose="020B0604020202020204" pitchFamily="34" charset="0"/>
              </a:rPr>
              <a:t>or </a:t>
            </a:r>
            <a:r>
              <a:rPr lang="en-GB" sz="2400" b="1" dirty="0">
                <a:solidFill>
                  <a:srgbClr val="FC4405"/>
                </a:solidFill>
                <a:latin typeface="Arial" panose="020B0604020202020204" pitchFamily="34" charset="0"/>
                <a:cs typeface="Arial" panose="020B0604020202020204" pitchFamily="34" charset="0"/>
              </a:rPr>
              <a:t>improving</a:t>
            </a:r>
            <a:r>
              <a:rPr lang="en-GB" sz="2000" b="1" dirty="0">
                <a:solidFill>
                  <a:srgbClr val="FC4405"/>
                </a:solidFill>
                <a:latin typeface="Arial" panose="020B0604020202020204" pitchFamily="34" charset="0"/>
                <a:cs typeface="Arial" panose="020B0604020202020204" pitchFamily="34" charset="0"/>
              </a:rPr>
              <a:t> </a:t>
            </a:r>
            <a:r>
              <a:rPr lang="en-GB" sz="2400" b="1" dirty="0">
                <a:solidFill>
                  <a:srgbClr val="FC4405"/>
                </a:solidFill>
                <a:latin typeface="Arial" panose="020B0604020202020204" pitchFamily="34" charset="0"/>
                <a:cs typeface="Arial" panose="020B0604020202020204" pitchFamily="34" charset="0"/>
              </a:rPr>
              <a:t>lives</a:t>
            </a:r>
            <a:r>
              <a:rPr lang="en-GB" sz="2000" b="1" dirty="0">
                <a:solidFill>
                  <a:srgbClr val="FC4405"/>
                </a:solidFill>
                <a:latin typeface="Arial" panose="020B0604020202020204" pitchFamily="34" charset="0"/>
                <a:cs typeface="Arial" panose="020B0604020202020204" pitchFamily="34" charset="0"/>
              </a:rPr>
              <a:t> </a:t>
            </a:r>
            <a:r>
              <a:rPr lang="en-GB" sz="2000" b="1" dirty="0">
                <a:solidFill>
                  <a:srgbClr val="007A92"/>
                </a:solidFill>
                <a:latin typeface="Arial" panose="020B0604020202020204" pitchFamily="34" charset="0"/>
                <a:cs typeface="Arial" panose="020B0604020202020204" pitchFamily="34" charset="0"/>
              </a:rPr>
              <a:t>then you’d enjoy a career in civil engineering.</a:t>
            </a:r>
            <a:endParaRPr lang="en-GB" b="1" dirty="0">
              <a:solidFill>
                <a:srgbClr val="007A92"/>
              </a:solidFill>
              <a:latin typeface="Arial" panose="020B0604020202020204" pitchFamily="34" charset="0"/>
              <a:cs typeface="Arial" panose="020B0604020202020204" pitchFamily="34" charset="0"/>
            </a:endParaRPr>
          </a:p>
          <a:p>
            <a:endParaRPr lang="en-GB" b="1" dirty="0">
              <a:solidFill>
                <a:srgbClr val="007A92"/>
              </a:solidFill>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Choosing the right subjects at school or college is important – maths is usually required and physics often too.</a:t>
            </a:r>
          </a:p>
          <a:p>
            <a:endParaRPr lang="en-GB" sz="1400" dirty="0"/>
          </a:p>
        </p:txBody>
      </p:sp>
    </p:spTree>
    <p:extLst>
      <p:ext uri="{BB962C8B-B14F-4D97-AF65-F5344CB8AC3E}">
        <p14:creationId xmlns:p14="http://schemas.microsoft.com/office/powerpoint/2010/main" val="42820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t>Top career facts</a:t>
            </a:r>
            <a:endParaRPr lang="en-US"/>
          </a:p>
        </p:txBody>
      </p:sp>
      <p:sp>
        <p:nvSpPr>
          <p:cNvPr id="7" name="Slide Number Placeholder 6"/>
          <p:cNvSpPr>
            <a:spLocks noGrp="1"/>
          </p:cNvSpPr>
          <p:nvPr>
            <p:ph type="sldNum" sz="quarter" idx="12"/>
          </p:nvPr>
        </p:nvSpPr>
        <p:spPr/>
        <p:txBody>
          <a:bodyPr/>
          <a:lstStyle/>
          <a:p>
            <a:fld id="{34AFA7FE-CD8C-F049-A609-816E200170F9}" type="slidenum">
              <a:rPr lang="en-US" smtClean="0"/>
              <a:t>9</a:t>
            </a:fld>
            <a:endParaRPr lang="en-US"/>
          </a:p>
        </p:txBody>
      </p:sp>
      <p:grpSp>
        <p:nvGrpSpPr>
          <p:cNvPr id="13" name="Group 12">
            <a:extLst>
              <a:ext uri="{FF2B5EF4-FFF2-40B4-BE49-F238E27FC236}">
                <a16:creationId xmlns:a16="http://schemas.microsoft.com/office/drawing/2014/main" id="{B092DD60-C375-49F1-906F-F5AC0F8CBAD6}"/>
              </a:ext>
            </a:extLst>
          </p:cNvPr>
          <p:cNvGrpSpPr/>
          <p:nvPr/>
        </p:nvGrpSpPr>
        <p:grpSpPr>
          <a:xfrm>
            <a:off x="457200" y="1208792"/>
            <a:ext cx="8229600" cy="537516"/>
            <a:chOff x="457200" y="1208792"/>
            <a:chExt cx="8229600" cy="537516"/>
          </a:xfrm>
        </p:grpSpPr>
        <p:sp>
          <p:nvSpPr>
            <p:cNvPr id="10" name="TextBox 9">
              <a:extLst>
                <a:ext uri="{FF2B5EF4-FFF2-40B4-BE49-F238E27FC236}">
                  <a16:creationId xmlns:a16="http://schemas.microsoft.com/office/drawing/2014/main" id="{CB99DAC8-6ECD-492E-99AC-3D96D374CF83}"/>
                </a:ext>
              </a:extLst>
            </p:cNvPr>
            <p:cNvSpPr txBox="1">
              <a:spLocks/>
            </p:cNvSpPr>
            <p:nvPr/>
          </p:nvSpPr>
          <p:spPr>
            <a:xfrm>
              <a:off x="457200" y="1208792"/>
              <a:ext cx="8229600" cy="537516"/>
            </a:xfrm>
            <a:prstGeom prst="rect">
              <a:avLst/>
            </a:prstGeom>
            <a:solidFill>
              <a:schemeClr val="bg1">
                <a:alpha val="70000"/>
              </a:schemeClr>
            </a:solidFill>
          </p:spPr>
          <p:txBody>
            <a:bodyPr wrap="square" rtlCol="0" anchor="t">
              <a:noAutofit/>
            </a:bodyPr>
            <a:lstStyle/>
            <a:p>
              <a:pPr marL="432000">
                <a:spcAft>
                  <a:spcPts val="600"/>
                </a:spcAft>
              </a:pPr>
              <a:r>
                <a:rPr lang="en-GB" sz="1400" dirty="0">
                  <a:latin typeface="Arial"/>
                  <a:cs typeface="Arial"/>
                </a:rPr>
                <a:t>The average (mean) starting salary is more than £25,000. At the top of the profession they earn  over £100,000.</a:t>
              </a:r>
            </a:p>
            <a:p>
              <a:pPr marL="432000">
                <a:spcAft>
                  <a:spcPts val="600"/>
                </a:spcAft>
              </a:pPr>
              <a:endParaRPr lang="en-GB" sz="200" dirty="0">
                <a:latin typeface="Arial"/>
                <a:cs typeface="Arial"/>
              </a:endParaRPr>
            </a:p>
          </p:txBody>
        </p:sp>
        <p:pic>
          <p:nvPicPr>
            <p:cNvPr id="6" name="Picture 5" descr="A picture containing drawing&#10;&#10;Description automatically generated">
              <a:extLst>
                <a:ext uri="{FF2B5EF4-FFF2-40B4-BE49-F238E27FC236}">
                  <a16:creationId xmlns:a16="http://schemas.microsoft.com/office/drawing/2014/main" id="{D4ABAC53-DB0C-469F-8922-D8AF99017771}"/>
                </a:ext>
              </a:extLst>
            </p:cNvPr>
            <p:cNvPicPr>
              <a:picLocks noChangeAspect="1"/>
            </p:cNvPicPr>
            <p:nvPr/>
          </p:nvPicPr>
          <p:blipFill>
            <a:blip r:embed="rId3"/>
            <a:stretch>
              <a:fillRect/>
            </a:stretch>
          </p:blipFill>
          <p:spPr>
            <a:xfrm>
              <a:off x="571329" y="1233925"/>
              <a:ext cx="405419" cy="393226"/>
            </a:xfrm>
            <a:prstGeom prst="rect">
              <a:avLst/>
            </a:prstGeom>
          </p:spPr>
        </p:pic>
      </p:grpSp>
      <p:grpSp>
        <p:nvGrpSpPr>
          <p:cNvPr id="12" name="Group 11">
            <a:extLst>
              <a:ext uri="{FF2B5EF4-FFF2-40B4-BE49-F238E27FC236}">
                <a16:creationId xmlns:a16="http://schemas.microsoft.com/office/drawing/2014/main" id="{188F574E-7C1F-456A-94B7-D29D3904731E}"/>
              </a:ext>
            </a:extLst>
          </p:cNvPr>
          <p:cNvGrpSpPr/>
          <p:nvPr/>
        </p:nvGrpSpPr>
        <p:grpSpPr>
          <a:xfrm>
            <a:off x="457200" y="1734370"/>
            <a:ext cx="8229600" cy="411516"/>
            <a:chOff x="457200" y="1728002"/>
            <a:chExt cx="8229600" cy="411516"/>
          </a:xfrm>
        </p:grpSpPr>
        <p:sp>
          <p:nvSpPr>
            <p:cNvPr id="9" name="TextBox 8">
              <a:extLst>
                <a:ext uri="{FF2B5EF4-FFF2-40B4-BE49-F238E27FC236}">
                  <a16:creationId xmlns:a16="http://schemas.microsoft.com/office/drawing/2014/main" id="{01536B49-5615-4545-8CB5-D0DEA3C38816}"/>
                </a:ext>
              </a:extLst>
            </p:cNvPr>
            <p:cNvSpPr txBox="1">
              <a:spLocks/>
            </p:cNvSpPr>
            <p:nvPr/>
          </p:nvSpPr>
          <p:spPr>
            <a:xfrm>
              <a:off x="457200" y="1779431"/>
              <a:ext cx="8229600" cy="360087"/>
            </a:xfrm>
            <a:prstGeom prst="rect">
              <a:avLst/>
            </a:prstGeom>
            <a:solidFill>
              <a:schemeClr val="bg1">
                <a:alpha val="70000"/>
              </a:schemeClr>
            </a:solidFill>
          </p:spPr>
          <p:txBody>
            <a:bodyPr wrap="square" rtlCol="0" anchor="t">
              <a:noAutofit/>
            </a:bodyPr>
            <a:lstStyle/>
            <a:p>
              <a:pPr marL="432000">
                <a:spcAft>
                  <a:spcPts val="600"/>
                </a:spcAft>
              </a:pPr>
              <a:r>
                <a:rPr lang="en-GB" sz="1400" dirty="0">
                  <a:latin typeface="Arial"/>
                  <a:cs typeface="Arial"/>
                </a:rPr>
                <a:t>It’s a career which has clear routes through study and qualification.</a:t>
              </a:r>
              <a:endParaRPr lang="en-GB" sz="200" dirty="0">
                <a:latin typeface="Arial"/>
                <a:cs typeface="Arial"/>
              </a:endParaRPr>
            </a:p>
          </p:txBody>
        </p:sp>
        <p:pic>
          <p:nvPicPr>
            <p:cNvPr id="11" name="Picture 10" descr="A picture containing drawing&#10;&#10;Description automatically generated">
              <a:extLst>
                <a:ext uri="{FF2B5EF4-FFF2-40B4-BE49-F238E27FC236}">
                  <a16:creationId xmlns:a16="http://schemas.microsoft.com/office/drawing/2014/main" id="{2C7911DD-9B29-40D4-8C71-B10139D9E97D}"/>
                </a:ext>
              </a:extLst>
            </p:cNvPr>
            <p:cNvPicPr>
              <a:picLocks noChangeAspect="1"/>
            </p:cNvPicPr>
            <p:nvPr/>
          </p:nvPicPr>
          <p:blipFill>
            <a:blip r:embed="rId4"/>
            <a:stretch>
              <a:fillRect/>
            </a:stretch>
          </p:blipFill>
          <p:spPr>
            <a:xfrm>
              <a:off x="578951" y="1728002"/>
              <a:ext cx="402371" cy="411516"/>
            </a:xfrm>
            <a:prstGeom prst="rect">
              <a:avLst/>
            </a:prstGeom>
          </p:spPr>
        </p:pic>
      </p:grpSp>
      <p:grpSp>
        <p:nvGrpSpPr>
          <p:cNvPr id="19" name="Group 18">
            <a:extLst>
              <a:ext uri="{FF2B5EF4-FFF2-40B4-BE49-F238E27FC236}">
                <a16:creationId xmlns:a16="http://schemas.microsoft.com/office/drawing/2014/main" id="{3AE27131-8D5A-4798-8BB3-ED578EDAE384}"/>
              </a:ext>
            </a:extLst>
          </p:cNvPr>
          <p:cNvGrpSpPr/>
          <p:nvPr/>
        </p:nvGrpSpPr>
        <p:grpSpPr>
          <a:xfrm>
            <a:off x="457200" y="2172235"/>
            <a:ext cx="8229600" cy="424658"/>
            <a:chOff x="457200" y="2172235"/>
            <a:chExt cx="8229600" cy="424658"/>
          </a:xfrm>
        </p:grpSpPr>
        <p:sp>
          <p:nvSpPr>
            <p:cNvPr id="15" name="TextBox 14">
              <a:extLst>
                <a:ext uri="{FF2B5EF4-FFF2-40B4-BE49-F238E27FC236}">
                  <a16:creationId xmlns:a16="http://schemas.microsoft.com/office/drawing/2014/main" id="{B7C758DA-DA95-40AD-A371-7EB3F7E8EA14}"/>
                </a:ext>
              </a:extLst>
            </p:cNvPr>
            <p:cNvSpPr txBox="1">
              <a:spLocks/>
            </p:cNvSpPr>
            <p:nvPr/>
          </p:nvSpPr>
          <p:spPr>
            <a:xfrm>
              <a:off x="457200" y="2236806"/>
              <a:ext cx="8229600" cy="360087"/>
            </a:xfrm>
            <a:prstGeom prst="rect">
              <a:avLst/>
            </a:prstGeom>
            <a:solidFill>
              <a:schemeClr val="bg1">
                <a:alpha val="70000"/>
              </a:schemeClr>
            </a:solidFill>
          </p:spPr>
          <p:txBody>
            <a:bodyPr wrap="square" rtlCol="0" anchor="t">
              <a:noAutofit/>
            </a:bodyPr>
            <a:lstStyle/>
            <a:p>
              <a:pPr marL="432000">
                <a:spcAft>
                  <a:spcPts val="600"/>
                </a:spcAft>
              </a:pPr>
              <a:r>
                <a:rPr lang="en-GB" sz="1400" dirty="0">
                  <a:latin typeface="Arial"/>
                  <a:cs typeface="Arial"/>
                </a:rPr>
                <a:t>Studying to become an engineer can open doors to other careers: it keeps your options open!</a:t>
              </a:r>
              <a:endParaRPr lang="en-GB" sz="200" dirty="0">
                <a:latin typeface="Arial"/>
                <a:cs typeface="Arial"/>
              </a:endParaRPr>
            </a:p>
          </p:txBody>
        </p:sp>
        <p:pic>
          <p:nvPicPr>
            <p:cNvPr id="18" name="Picture 17" descr="A picture containing drawing&#10;&#10;Description automatically generated">
              <a:extLst>
                <a:ext uri="{FF2B5EF4-FFF2-40B4-BE49-F238E27FC236}">
                  <a16:creationId xmlns:a16="http://schemas.microsoft.com/office/drawing/2014/main" id="{A247C86A-0589-4C38-B75C-AC307B93B561}"/>
                </a:ext>
              </a:extLst>
            </p:cNvPr>
            <p:cNvPicPr>
              <a:picLocks noChangeAspect="1"/>
            </p:cNvPicPr>
            <p:nvPr/>
          </p:nvPicPr>
          <p:blipFill>
            <a:blip r:embed="rId5"/>
            <a:stretch>
              <a:fillRect/>
            </a:stretch>
          </p:blipFill>
          <p:spPr>
            <a:xfrm>
              <a:off x="578951" y="2172235"/>
              <a:ext cx="405419" cy="405419"/>
            </a:xfrm>
            <a:prstGeom prst="rect">
              <a:avLst/>
            </a:prstGeom>
          </p:spPr>
        </p:pic>
      </p:grpSp>
      <p:grpSp>
        <p:nvGrpSpPr>
          <p:cNvPr id="35" name="Group 34">
            <a:extLst>
              <a:ext uri="{FF2B5EF4-FFF2-40B4-BE49-F238E27FC236}">
                <a16:creationId xmlns:a16="http://schemas.microsoft.com/office/drawing/2014/main" id="{8B99C7A1-0512-4F73-9BFE-910D3BB42265}"/>
              </a:ext>
            </a:extLst>
          </p:cNvPr>
          <p:cNvGrpSpPr/>
          <p:nvPr/>
        </p:nvGrpSpPr>
        <p:grpSpPr>
          <a:xfrm>
            <a:off x="457200" y="2639026"/>
            <a:ext cx="8229600" cy="368840"/>
            <a:chOff x="457200" y="2638533"/>
            <a:chExt cx="8229600" cy="368840"/>
          </a:xfrm>
        </p:grpSpPr>
        <p:sp>
          <p:nvSpPr>
            <p:cNvPr id="22" name="TextBox 21">
              <a:extLst>
                <a:ext uri="{FF2B5EF4-FFF2-40B4-BE49-F238E27FC236}">
                  <a16:creationId xmlns:a16="http://schemas.microsoft.com/office/drawing/2014/main" id="{012E2629-C72A-40D3-9D51-8A8356C005CE}"/>
                </a:ext>
              </a:extLst>
            </p:cNvPr>
            <p:cNvSpPr txBox="1">
              <a:spLocks/>
            </p:cNvSpPr>
            <p:nvPr/>
          </p:nvSpPr>
          <p:spPr>
            <a:xfrm>
              <a:off x="457200" y="2668400"/>
              <a:ext cx="8229600" cy="331354"/>
            </a:xfrm>
            <a:prstGeom prst="rect">
              <a:avLst/>
            </a:prstGeom>
            <a:solidFill>
              <a:schemeClr val="bg1">
                <a:alpha val="70000"/>
              </a:schemeClr>
            </a:solidFill>
          </p:spPr>
          <p:txBody>
            <a:bodyPr wrap="square" rtlCol="0" anchor="t">
              <a:noAutofit/>
            </a:bodyPr>
            <a:lstStyle/>
            <a:p>
              <a:pPr marL="432000">
                <a:spcAft>
                  <a:spcPts val="600"/>
                </a:spcAft>
              </a:pPr>
              <a:r>
                <a:rPr lang="en-GB" sz="1400" dirty="0">
                  <a:latin typeface="Arial"/>
                  <a:cs typeface="Arial"/>
                </a:rPr>
                <a:t>The UK needs lots more civil engineers.</a:t>
              </a:r>
              <a:endParaRPr lang="en-GB" sz="200" dirty="0">
                <a:latin typeface="Arial"/>
                <a:cs typeface="Arial"/>
              </a:endParaRPr>
            </a:p>
          </p:txBody>
        </p:sp>
        <p:pic>
          <p:nvPicPr>
            <p:cNvPr id="34" name="Picture 33" descr="A picture containing drawing&#10;&#10;Description automatically generated">
              <a:extLst>
                <a:ext uri="{FF2B5EF4-FFF2-40B4-BE49-F238E27FC236}">
                  <a16:creationId xmlns:a16="http://schemas.microsoft.com/office/drawing/2014/main" id="{78E84915-6D99-49B8-BC5B-955557A1A4E9}"/>
                </a:ext>
              </a:extLst>
            </p:cNvPr>
            <p:cNvPicPr>
              <a:picLocks noChangeAspect="1"/>
            </p:cNvPicPr>
            <p:nvPr/>
          </p:nvPicPr>
          <p:blipFill>
            <a:blip r:embed="rId6"/>
            <a:stretch>
              <a:fillRect/>
            </a:stretch>
          </p:blipFill>
          <p:spPr>
            <a:xfrm>
              <a:off x="606641" y="2638533"/>
              <a:ext cx="384081" cy="368840"/>
            </a:xfrm>
            <a:prstGeom prst="rect">
              <a:avLst/>
            </a:prstGeom>
          </p:spPr>
        </p:pic>
      </p:grpSp>
      <p:grpSp>
        <p:nvGrpSpPr>
          <p:cNvPr id="38" name="Group 37">
            <a:extLst>
              <a:ext uri="{FF2B5EF4-FFF2-40B4-BE49-F238E27FC236}">
                <a16:creationId xmlns:a16="http://schemas.microsoft.com/office/drawing/2014/main" id="{7C7FA0E3-84FB-4E5C-881D-EA7519419372}"/>
              </a:ext>
            </a:extLst>
          </p:cNvPr>
          <p:cNvGrpSpPr/>
          <p:nvPr/>
        </p:nvGrpSpPr>
        <p:grpSpPr>
          <a:xfrm>
            <a:off x="457200" y="3075323"/>
            <a:ext cx="8229600" cy="581600"/>
            <a:chOff x="457200" y="3075323"/>
            <a:chExt cx="8229600" cy="581600"/>
          </a:xfrm>
        </p:grpSpPr>
        <p:sp>
          <p:nvSpPr>
            <p:cNvPr id="25" name="TextBox 24">
              <a:extLst>
                <a:ext uri="{FF2B5EF4-FFF2-40B4-BE49-F238E27FC236}">
                  <a16:creationId xmlns:a16="http://schemas.microsoft.com/office/drawing/2014/main" id="{9C24730A-97A5-4C3B-AF7F-4A0457649701}"/>
                </a:ext>
              </a:extLst>
            </p:cNvPr>
            <p:cNvSpPr txBox="1">
              <a:spLocks/>
            </p:cNvSpPr>
            <p:nvPr/>
          </p:nvSpPr>
          <p:spPr>
            <a:xfrm>
              <a:off x="457200" y="3119407"/>
              <a:ext cx="8229600" cy="537516"/>
            </a:xfrm>
            <a:prstGeom prst="rect">
              <a:avLst/>
            </a:prstGeom>
            <a:solidFill>
              <a:schemeClr val="bg1">
                <a:alpha val="70000"/>
              </a:schemeClr>
            </a:solidFill>
          </p:spPr>
          <p:txBody>
            <a:bodyPr wrap="square" rtlCol="0" anchor="t">
              <a:noAutofit/>
            </a:bodyPr>
            <a:lstStyle/>
            <a:p>
              <a:pPr marL="432000">
                <a:spcAft>
                  <a:spcPts val="600"/>
                </a:spcAft>
              </a:pPr>
              <a:r>
                <a:rPr lang="en-GB" sz="1400" dirty="0">
                  <a:latin typeface="Arial"/>
                  <a:cs typeface="Arial"/>
                </a:rPr>
                <a:t>Civil engineers’ skills are in demand across the world. </a:t>
              </a:r>
              <a:endParaRPr lang="en-GB" sz="200" dirty="0">
                <a:latin typeface="Arial"/>
                <a:cs typeface="Arial"/>
              </a:endParaRPr>
            </a:p>
          </p:txBody>
        </p:sp>
        <p:pic>
          <p:nvPicPr>
            <p:cNvPr id="37" name="Picture 36" descr="A picture containing drawing&#10;&#10;Description automatically generated">
              <a:extLst>
                <a:ext uri="{FF2B5EF4-FFF2-40B4-BE49-F238E27FC236}">
                  <a16:creationId xmlns:a16="http://schemas.microsoft.com/office/drawing/2014/main" id="{A2806579-7BFA-41AE-8019-CB0340A4A04C}"/>
                </a:ext>
              </a:extLst>
            </p:cNvPr>
            <p:cNvPicPr>
              <a:picLocks noChangeAspect="1"/>
            </p:cNvPicPr>
            <p:nvPr/>
          </p:nvPicPr>
          <p:blipFill>
            <a:blip r:embed="rId7"/>
            <a:stretch>
              <a:fillRect/>
            </a:stretch>
          </p:blipFill>
          <p:spPr>
            <a:xfrm>
              <a:off x="578951" y="3075323"/>
              <a:ext cx="390178" cy="384081"/>
            </a:xfrm>
            <a:prstGeom prst="rect">
              <a:avLst/>
            </a:prstGeom>
          </p:spPr>
        </p:pic>
      </p:grpSp>
      <p:grpSp>
        <p:nvGrpSpPr>
          <p:cNvPr id="41" name="Group 40">
            <a:extLst>
              <a:ext uri="{FF2B5EF4-FFF2-40B4-BE49-F238E27FC236}">
                <a16:creationId xmlns:a16="http://schemas.microsoft.com/office/drawing/2014/main" id="{73778CA8-40F6-472E-A392-0641F5740E6A}"/>
              </a:ext>
            </a:extLst>
          </p:cNvPr>
          <p:cNvGrpSpPr/>
          <p:nvPr/>
        </p:nvGrpSpPr>
        <p:grpSpPr>
          <a:xfrm>
            <a:off x="457200" y="3508966"/>
            <a:ext cx="8229600" cy="563523"/>
            <a:chOff x="457200" y="3508966"/>
            <a:chExt cx="8229600" cy="563523"/>
          </a:xfrm>
        </p:grpSpPr>
        <p:sp>
          <p:nvSpPr>
            <p:cNvPr id="28" name="TextBox 27">
              <a:extLst>
                <a:ext uri="{FF2B5EF4-FFF2-40B4-BE49-F238E27FC236}">
                  <a16:creationId xmlns:a16="http://schemas.microsoft.com/office/drawing/2014/main" id="{9DA1E66A-5C25-44AB-9C07-A2047F8213CF}"/>
                </a:ext>
              </a:extLst>
            </p:cNvPr>
            <p:cNvSpPr txBox="1">
              <a:spLocks/>
            </p:cNvSpPr>
            <p:nvPr/>
          </p:nvSpPr>
          <p:spPr>
            <a:xfrm>
              <a:off x="457200" y="3534973"/>
              <a:ext cx="8229600" cy="537516"/>
            </a:xfrm>
            <a:prstGeom prst="rect">
              <a:avLst/>
            </a:prstGeom>
            <a:solidFill>
              <a:schemeClr val="bg1">
                <a:alpha val="70000"/>
              </a:schemeClr>
            </a:solidFill>
          </p:spPr>
          <p:txBody>
            <a:bodyPr wrap="square" rtlCol="0" anchor="t">
              <a:noAutofit/>
            </a:bodyPr>
            <a:lstStyle/>
            <a:p>
              <a:pPr marL="432000">
                <a:spcAft>
                  <a:spcPts val="600"/>
                </a:spcAft>
              </a:pPr>
              <a:r>
                <a:rPr lang="en-GB" sz="1400" dirty="0">
                  <a:latin typeface="Arial"/>
                  <a:cs typeface="Arial"/>
                </a:rPr>
                <a:t>Civil engineering regularly features in polls of the top happiest jobs!</a:t>
              </a:r>
              <a:endParaRPr lang="en-GB" sz="200" dirty="0">
                <a:latin typeface="Arial"/>
                <a:cs typeface="Arial"/>
              </a:endParaRPr>
            </a:p>
          </p:txBody>
        </p:sp>
        <p:pic>
          <p:nvPicPr>
            <p:cNvPr id="40" name="Picture 39" descr="A picture containing drawing&#10;&#10;Description automatically generated">
              <a:extLst>
                <a:ext uri="{FF2B5EF4-FFF2-40B4-BE49-F238E27FC236}">
                  <a16:creationId xmlns:a16="http://schemas.microsoft.com/office/drawing/2014/main" id="{98660410-9F68-4795-B8CE-80C9362366A9}"/>
                </a:ext>
              </a:extLst>
            </p:cNvPr>
            <p:cNvPicPr>
              <a:picLocks noChangeAspect="1"/>
            </p:cNvPicPr>
            <p:nvPr/>
          </p:nvPicPr>
          <p:blipFill>
            <a:blip r:embed="rId8"/>
            <a:stretch>
              <a:fillRect/>
            </a:stretch>
          </p:blipFill>
          <p:spPr>
            <a:xfrm>
              <a:off x="574378" y="3508966"/>
              <a:ext cx="399323" cy="384081"/>
            </a:xfrm>
            <a:prstGeom prst="rect">
              <a:avLst/>
            </a:prstGeom>
          </p:spPr>
        </p:pic>
      </p:grpSp>
      <p:grpSp>
        <p:nvGrpSpPr>
          <p:cNvPr id="44" name="Group 43">
            <a:extLst>
              <a:ext uri="{FF2B5EF4-FFF2-40B4-BE49-F238E27FC236}">
                <a16:creationId xmlns:a16="http://schemas.microsoft.com/office/drawing/2014/main" id="{50D875E5-DD44-4A1D-9D6D-DBF2B1E016C8}"/>
              </a:ext>
            </a:extLst>
          </p:cNvPr>
          <p:cNvGrpSpPr/>
          <p:nvPr/>
        </p:nvGrpSpPr>
        <p:grpSpPr>
          <a:xfrm>
            <a:off x="457200" y="3968616"/>
            <a:ext cx="8229600" cy="537516"/>
            <a:chOff x="457200" y="3968616"/>
            <a:chExt cx="8229600" cy="537516"/>
          </a:xfrm>
        </p:grpSpPr>
        <p:sp>
          <p:nvSpPr>
            <p:cNvPr id="31" name="TextBox 30">
              <a:extLst>
                <a:ext uri="{FF2B5EF4-FFF2-40B4-BE49-F238E27FC236}">
                  <a16:creationId xmlns:a16="http://schemas.microsoft.com/office/drawing/2014/main" id="{A13426CA-D595-4850-8619-7251BD52BAAE}"/>
                </a:ext>
              </a:extLst>
            </p:cNvPr>
            <p:cNvSpPr txBox="1">
              <a:spLocks/>
            </p:cNvSpPr>
            <p:nvPr/>
          </p:nvSpPr>
          <p:spPr>
            <a:xfrm>
              <a:off x="457200" y="3968616"/>
              <a:ext cx="8229600" cy="537516"/>
            </a:xfrm>
            <a:prstGeom prst="rect">
              <a:avLst/>
            </a:prstGeom>
            <a:solidFill>
              <a:schemeClr val="bg1">
                <a:alpha val="70000"/>
              </a:schemeClr>
            </a:solidFill>
          </p:spPr>
          <p:txBody>
            <a:bodyPr wrap="square" rtlCol="0" anchor="t">
              <a:noAutofit/>
            </a:bodyPr>
            <a:lstStyle/>
            <a:p>
              <a:pPr marL="432000">
                <a:spcAft>
                  <a:spcPts val="600"/>
                </a:spcAft>
              </a:pPr>
              <a:r>
                <a:rPr lang="en-GB" sz="1400" dirty="0">
                  <a:latin typeface="Arial"/>
                  <a:cs typeface="Arial"/>
                </a:rPr>
                <a:t>Qualified engineers have a high status similar to doctors and lawyers.</a:t>
              </a:r>
              <a:endParaRPr lang="en-GB" sz="200" dirty="0">
                <a:latin typeface="Arial"/>
                <a:cs typeface="Arial"/>
              </a:endParaRPr>
            </a:p>
          </p:txBody>
        </p:sp>
        <p:pic>
          <p:nvPicPr>
            <p:cNvPr id="43" name="Picture 42" descr="A picture containing drawing&#10;&#10;Description automatically generated">
              <a:extLst>
                <a:ext uri="{FF2B5EF4-FFF2-40B4-BE49-F238E27FC236}">
                  <a16:creationId xmlns:a16="http://schemas.microsoft.com/office/drawing/2014/main" id="{C5A0F235-B38C-4B6A-B74D-E223BF32685C}"/>
                </a:ext>
              </a:extLst>
            </p:cNvPr>
            <p:cNvPicPr>
              <a:picLocks noChangeAspect="1"/>
            </p:cNvPicPr>
            <p:nvPr/>
          </p:nvPicPr>
          <p:blipFill>
            <a:blip r:embed="rId9"/>
            <a:stretch>
              <a:fillRect/>
            </a:stretch>
          </p:blipFill>
          <p:spPr>
            <a:xfrm>
              <a:off x="581998" y="3978045"/>
              <a:ext cx="399323" cy="387130"/>
            </a:xfrm>
            <a:prstGeom prst="rect">
              <a:avLst/>
            </a:prstGeom>
          </p:spPr>
        </p:pic>
      </p:grpSp>
    </p:spTree>
    <p:extLst>
      <p:ext uri="{BB962C8B-B14F-4D97-AF65-F5344CB8AC3E}">
        <p14:creationId xmlns:p14="http://schemas.microsoft.com/office/powerpoint/2010/main" val="2008132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t>Real-life civil engineers</a:t>
            </a:r>
          </a:p>
        </p:txBody>
      </p:sp>
      <p:sp>
        <p:nvSpPr>
          <p:cNvPr id="7" name="Slide Number Placeholder 6"/>
          <p:cNvSpPr>
            <a:spLocks noGrp="1"/>
          </p:cNvSpPr>
          <p:nvPr>
            <p:ph type="sldNum" sz="quarter" idx="12"/>
          </p:nvPr>
        </p:nvSpPr>
        <p:spPr/>
        <p:txBody>
          <a:bodyPr/>
          <a:lstStyle/>
          <a:p>
            <a:fld id="{34AFA7FE-CD8C-F049-A609-816E200170F9}" type="slidenum">
              <a:rPr lang="en-US" smtClean="0"/>
              <a:t>10</a:t>
            </a:fld>
            <a:endParaRPr lang="en-US"/>
          </a:p>
        </p:txBody>
      </p:sp>
      <p:grpSp>
        <p:nvGrpSpPr>
          <p:cNvPr id="4" name="Group 3"/>
          <p:cNvGrpSpPr/>
          <p:nvPr/>
        </p:nvGrpSpPr>
        <p:grpSpPr>
          <a:xfrm>
            <a:off x="385505" y="1480506"/>
            <a:ext cx="8265125" cy="2354698"/>
            <a:chOff x="439438" y="1158968"/>
            <a:chExt cx="8265125" cy="2354698"/>
          </a:xfrm>
        </p:grpSpPr>
        <p:pic>
          <p:nvPicPr>
            <p:cNvPr id="10" name="Picture 9"/>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3241908" y="1158968"/>
              <a:ext cx="2684762" cy="2354698"/>
            </a:xfrm>
            <a:prstGeom prst="rect">
              <a:avLst/>
            </a:prstGeom>
          </p:spPr>
        </p:pic>
        <p:pic>
          <p:nvPicPr>
            <p:cNvPr id="5" name="Picture 4"/>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439438" y="1158968"/>
              <a:ext cx="2684762" cy="2354698"/>
            </a:xfrm>
            <a:prstGeom prst="rect">
              <a:avLst/>
            </a:prstGeom>
          </p:spPr>
        </p:pic>
        <p:pic>
          <p:nvPicPr>
            <p:cNvPr id="3" name="Picture 2"/>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6012161" y="1158968"/>
              <a:ext cx="2692402" cy="2354698"/>
            </a:xfrm>
            <a:prstGeom prst="rect">
              <a:avLst/>
            </a:prstGeom>
          </p:spPr>
        </p:pic>
        <p:sp>
          <p:nvSpPr>
            <p:cNvPr id="11" name="TextBox 10"/>
            <p:cNvSpPr txBox="1"/>
            <p:nvPr/>
          </p:nvSpPr>
          <p:spPr>
            <a:xfrm>
              <a:off x="3234268" y="3057365"/>
              <a:ext cx="2692402" cy="456301"/>
            </a:xfrm>
            <a:prstGeom prst="rect">
              <a:avLst/>
            </a:prstGeom>
            <a:solidFill>
              <a:srgbClr val="007A92"/>
            </a:solidFill>
          </p:spPr>
          <p:txBody>
            <a:bodyPr wrap="none" rtlCol="0" anchor="ctr">
              <a:noAutofit/>
            </a:bodyPr>
            <a:lstStyle/>
            <a:p>
              <a:pPr algn="ctr"/>
              <a:r>
                <a:rPr lang="en-US" sz="1600" b="1">
                  <a:solidFill>
                    <a:schemeClr val="bg1"/>
                  </a:solidFill>
                  <a:latin typeface="Arial"/>
                  <a:cs typeface="Arial"/>
                </a:rPr>
                <a:t>Hiba Khan</a:t>
              </a:r>
            </a:p>
          </p:txBody>
        </p:sp>
        <p:sp>
          <p:nvSpPr>
            <p:cNvPr id="12" name="TextBox 11"/>
            <p:cNvSpPr txBox="1"/>
            <p:nvPr/>
          </p:nvSpPr>
          <p:spPr>
            <a:xfrm>
              <a:off x="457198" y="3057365"/>
              <a:ext cx="2692402" cy="456301"/>
            </a:xfrm>
            <a:prstGeom prst="rect">
              <a:avLst/>
            </a:prstGeom>
            <a:solidFill>
              <a:srgbClr val="007A92"/>
            </a:solidFill>
          </p:spPr>
          <p:txBody>
            <a:bodyPr wrap="none" rtlCol="0" anchor="ctr">
              <a:noAutofit/>
            </a:bodyPr>
            <a:lstStyle/>
            <a:p>
              <a:pPr algn="ctr"/>
              <a:r>
                <a:rPr lang="en-US" sz="1600" b="1">
                  <a:solidFill>
                    <a:schemeClr val="bg1"/>
                  </a:solidFill>
                  <a:latin typeface="Arial"/>
                  <a:cs typeface="Arial"/>
                </a:rPr>
                <a:t>Ayo Sokale</a:t>
              </a:r>
            </a:p>
          </p:txBody>
        </p:sp>
        <p:sp>
          <p:nvSpPr>
            <p:cNvPr id="13" name="TextBox 12"/>
            <p:cNvSpPr txBox="1"/>
            <p:nvPr/>
          </p:nvSpPr>
          <p:spPr>
            <a:xfrm>
              <a:off x="6012160" y="3057365"/>
              <a:ext cx="2692402" cy="456301"/>
            </a:xfrm>
            <a:prstGeom prst="rect">
              <a:avLst/>
            </a:prstGeom>
            <a:solidFill>
              <a:srgbClr val="007A92"/>
            </a:solidFill>
          </p:spPr>
          <p:txBody>
            <a:bodyPr wrap="none" rtlCol="0" anchor="ctr">
              <a:noAutofit/>
            </a:bodyPr>
            <a:lstStyle/>
            <a:p>
              <a:pPr algn="ctr"/>
              <a:r>
                <a:rPr lang="en-US" sz="1600" b="1">
                  <a:solidFill>
                    <a:schemeClr val="bg1"/>
                  </a:solidFill>
                  <a:latin typeface="Arial"/>
                  <a:cs typeface="Arial"/>
                </a:rPr>
                <a:t>Joshua </a:t>
              </a:r>
              <a:r>
                <a:rPr lang="en-US" sz="1600" b="1" err="1">
                  <a:solidFill>
                    <a:schemeClr val="bg1"/>
                  </a:solidFill>
                  <a:latin typeface="Arial"/>
                  <a:cs typeface="Arial"/>
                </a:rPr>
                <a:t>Macabuag</a:t>
              </a:r>
              <a:endParaRPr lang="en-US" sz="1600" b="1">
                <a:solidFill>
                  <a:schemeClr val="bg1"/>
                </a:solidFill>
                <a:latin typeface="Arial"/>
                <a:cs typeface="Arial"/>
              </a:endParaRPr>
            </a:p>
          </p:txBody>
        </p:sp>
      </p:grpSp>
      <p:sp>
        <p:nvSpPr>
          <p:cNvPr id="9" name="Action Button: Go Forward or Next 8">
            <a:hlinkClick r:id="rId6" highlightClick="1"/>
            <a:extLst>
              <a:ext uri="{FF2B5EF4-FFF2-40B4-BE49-F238E27FC236}">
                <a16:creationId xmlns:a16="http://schemas.microsoft.com/office/drawing/2014/main" id="{1B5A8445-6534-4140-9A9A-DBBB7571A173}"/>
              </a:ext>
            </a:extLst>
          </p:cNvPr>
          <p:cNvSpPr/>
          <p:nvPr/>
        </p:nvSpPr>
        <p:spPr>
          <a:xfrm>
            <a:off x="5296867" y="2397534"/>
            <a:ext cx="433137" cy="456301"/>
          </a:xfrm>
          <a:prstGeom prst="actionButtonForwardNext">
            <a:avLst/>
          </a:prstGeom>
          <a:solidFill>
            <a:srgbClr val="F1B434"/>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Action Button: Go Forward or Next 13">
            <a:hlinkClick r:id="rId7" highlightClick="1"/>
            <a:extLst>
              <a:ext uri="{FF2B5EF4-FFF2-40B4-BE49-F238E27FC236}">
                <a16:creationId xmlns:a16="http://schemas.microsoft.com/office/drawing/2014/main" id="{DC7ED53E-16F0-4A59-8E3F-88E99E3EE4EC}"/>
              </a:ext>
            </a:extLst>
          </p:cNvPr>
          <p:cNvSpPr/>
          <p:nvPr/>
        </p:nvSpPr>
        <p:spPr>
          <a:xfrm>
            <a:off x="2506905" y="2397533"/>
            <a:ext cx="433137" cy="456301"/>
          </a:xfrm>
          <a:prstGeom prst="actionButtonForwardNext">
            <a:avLst/>
          </a:prstGeom>
          <a:solidFill>
            <a:srgbClr val="F1B434"/>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5" name="Action Button: Go Forward or Next 14">
            <a:hlinkClick r:id="rId8" highlightClick="1"/>
            <a:extLst>
              <a:ext uri="{FF2B5EF4-FFF2-40B4-BE49-F238E27FC236}">
                <a16:creationId xmlns:a16="http://schemas.microsoft.com/office/drawing/2014/main" id="{52E78E6C-B603-4C4F-86DC-397B0E436EF9}"/>
              </a:ext>
            </a:extLst>
          </p:cNvPr>
          <p:cNvSpPr/>
          <p:nvPr/>
        </p:nvSpPr>
        <p:spPr>
          <a:xfrm>
            <a:off x="8099337" y="2376003"/>
            <a:ext cx="433137" cy="456301"/>
          </a:xfrm>
          <a:prstGeom prst="actionButtonForwardNext">
            <a:avLst/>
          </a:prstGeom>
          <a:solidFill>
            <a:srgbClr val="F1B434"/>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02283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02B6C67-AEE0-4038-AF48-627C7F6F26B6}"/>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80393" y="1046459"/>
            <a:ext cx="3268976" cy="4097041"/>
          </a:xfrm>
          <a:prstGeom prst="rect">
            <a:avLst/>
          </a:prstGeom>
        </p:spPr>
      </p:pic>
      <p:sp>
        <p:nvSpPr>
          <p:cNvPr id="2" name="Title 1"/>
          <p:cNvSpPr>
            <a:spLocks noGrp="1"/>
          </p:cNvSpPr>
          <p:nvPr>
            <p:ph type="title"/>
          </p:nvPr>
        </p:nvSpPr>
        <p:spPr/>
        <p:txBody>
          <a:bodyPr>
            <a:normAutofit/>
          </a:bodyPr>
          <a:lstStyle/>
          <a:p>
            <a:r>
              <a:rPr lang="en-US"/>
              <a:t>About me – Your Name</a:t>
            </a:r>
          </a:p>
        </p:txBody>
      </p:sp>
      <p:sp>
        <p:nvSpPr>
          <p:cNvPr id="7" name="Slide Number Placeholder 6"/>
          <p:cNvSpPr>
            <a:spLocks noGrp="1"/>
          </p:cNvSpPr>
          <p:nvPr>
            <p:ph type="sldNum" sz="quarter" idx="12"/>
          </p:nvPr>
        </p:nvSpPr>
        <p:spPr/>
        <p:txBody>
          <a:bodyPr/>
          <a:lstStyle/>
          <a:p>
            <a:fld id="{34AFA7FE-CD8C-F049-A609-816E200170F9}" type="slidenum">
              <a:rPr lang="en-US" smtClean="0"/>
              <a:t>11</a:t>
            </a:fld>
            <a:endParaRPr lang="en-US"/>
          </a:p>
        </p:txBody>
      </p:sp>
      <p:sp>
        <p:nvSpPr>
          <p:cNvPr id="9" name="Rectangle 8">
            <a:extLst>
              <a:ext uri="{FF2B5EF4-FFF2-40B4-BE49-F238E27FC236}">
                <a16:creationId xmlns:a16="http://schemas.microsoft.com/office/drawing/2014/main" id="{39F740B7-C593-4445-A8FE-5326CAFF21EA}"/>
              </a:ext>
            </a:extLst>
          </p:cNvPr>
          <p:cNvSpPr/>
          <p:nvPr/>
        </p:nvSpPr>
        <p:spPr>
          <a:xfrm>
            <a:off x="4134678" y="1281865"/>
            <a:ext cx="3627784" cy="2569934"/>
          </a:xfrm>
          <a:prstGeom prst="rect">
            <a:avLst/>
          </a:prstGeom>
        </p:spPr>
        <p:txBody>
          <a:bodyPr wrap="square">
            <a:spAutoFit/>
          </a:bodyPr>
          <a:lstStyle/>
          <a:p>
            <a:pPr marL="144000" indent="-144000">
              <a:spcBef>
                <a:spcPts val="600"/>
              </a:spcBef>
            </a:pPr>
            <a:r>
              <a:rPr lang="en-GB">
                <a:latin typeface="Arial" panose="020B0604020202020204" pitchFamily="34" charset="0"/>
                <a:cs typeface="Arial" panose="020B0604020202020204" pitchFamily="34" charset="0"/>
              </a:rPr>
              <a:t>My top career facts</a:t>
            </a:r>
          </a:p>
          <a:p>
            <a:pPr marL="266700" indent="-266700">
              <a:spcBef>
                <a:spcPts val="600"/>
              </a:spcBef>
              <a:spcAft>
                <a:spcPts val="600"/>
              </a:spcAft>
              <a:buFont typeface="Wingdings" panose="05000000000000000000" pitchFamily="2" charset="2"/>
              <a:buChar char="§"/>
            </a:pPr>
            <a:r>
              <a:rPr lang="en-GB">
                <a:latin typeface="Arial" panose="020B0604020202020204" pitchFamily="34" charset="0"/>
                <a:cs typeface="Arial" panose="020B0604020202020204" pitchFamily="34" charset="0"/>
              </a:rPr>
              <a:t>I studied at…</a:t>
            </a:r>
          </a:p>
          <a:p>
            <a:pPr marL="266700" indent="-266700">
              <a:spcBef>
                <a:spcPts val="600"/>
              </a:spcBef>
              <a:spcAft>
                <a:spcPts val="600"/>
              </a:spcAft>
              <a:buFont typeface="Wingdings" panose="05000000000000000000" pitchFamily="2" charset="2"/>
              <a:buChar char="§"/>
            </a:pPr>
            <a:r>
              <a:rPr lang="en-US">
                <a:latin typeface="Arial" panose="020B0604020202020204" pitchFamily="34" charset="0"/>
                <a:cs typeface="Arial" panose="020B0604020202020204" pitchFamily="34" charset="0"/>
              </a:rPr>
              <a:t>I am a … engineer which means I…</a:t>
            </a:r>
            <a:endParaRPr lang="en-GB">
              <a:latin typeface="Arial" panose="020B0604020202020204" pitchFamily="34" charset="0"/>
              <a:cs typeface="Arial" panose="020B0604020202020204" pitchFamily="34" charset="0"/>
            </a:endParaRPr>
          </a:p>
          <a:p>
            <a:pPr marL="266700" indent="-266700">
              <a:spcBef>
                <a:spcPts val="600"/>
              </a:spcBef>
              <a:spcAft>
                <a:spcPts val="600"/>
              </a:spcAft>
              <a:buFont typeface="Wingdings" panose="05000000000000000000" pitchFamily="2" charset="2"/>
              <a:buChar char="§"/>
            </a:pPr>
            <a:r>
              <a:rPr lang="en-GB">
                <a:latin typeface="Arial" panose="020B0604020202020204" pitchFamily="34" charset="0"/>
                <a:cs typeface="Arial" panose="020B0604020202020204" pitchFamily="34" charset="0"/>
              </a:rPr>
              <a:t>My favourite project so far is…</a:t>
            </a:r>
          </a:p>
          <a:p>
            <a:pPr marL="266700" indent="-266700">
              <a:spcBef>
                <a:spcPts val="600"/>
              </a:spcBef>
              <a:spcAft>
                <a:spcPts val="600"/>
              </a:spcAft>
              <a:buFont typeface="Wingdings" panose="05000000000000000000" pitchFamily="2" charset="2"/>
              <a:buChar char="§"/>
            </a:pPr>
            <a:r>
              <a:rPr lang="en-GB">
                <a:latin typeface="Arial" panose="020B0604020202020204" pitchFamily="34" charset="0"/>
                <a:cs typeface="Arial" panose="020B0604020202020204" pitchFamily="34" charset="0"/>
              </a:rPr>
              <a:t>I love civil engineering because…</a:t>
            </a:r>
          </a:p>
        </p:txBody>
      </p:sp>
    </p:spTree>
    <p:extLst>
      <p:ext uri="{BB962C8B-B14F-4D97-AF65-F5344CB8AC3E}">
        <p14:creationId xmlns:p14="http://schemas.microsoft.com/office/powerpoint/2010/main" val="3688982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6344612-69E6-4208-9FB8-60D2FA265F87}"/>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0" y="1020143"/>
            <a:ext cx="9144000" cy="4123357"/>
          </a:xfrm>
          <a:prstGeom prst="rect">
            <a:avLst/>
          </a:prstGeom>
        </p:spPr>
      </p:pic>
      <p:sp>
        <p:nvSpPr>
          <p:cNvPr id="2" name="Title 1"/>
          <p:cNvSpPr>
            <a:spLocks noGrp="1"/>
          </p:cNvSpPr>
          <p:nvPr>
            <p:ph type="title"/>
          </p:nvPr>
        </p:nvSpPr>
        <p:spPr/>
        <p:txBody>
          <a:bodyPr>
            <a:normAutofit/>
          </a:bodyPr>
          <a:lstStyle/>
          <a:p>
            <a:r>
              <a:rPr lang="en-US"/>
              <a:t>How to become a civil engineer</a:t>
            </a:r>
          </a:p>
        </p:txBody>
      </p:sp>
      <p:sp>
        <p:nvSpPr>
          <p:cNvPr id="10" name="TextBox 9">
            <a:extLst>
              <a:ext uri="{FF2B5EF4-FFF2-40B4-BE49-F238E27FC236}">
                <a16:creationId xmlns:a16="http://schemas.microsoft.com/office/drawing/2014/main" id="{CB99DAC8-6ECD-492E-99AC-3D96D374CF83}"/>
              </a:ext>
            </a:extLst>
          </p:cNvPr>
          <p:cNvSpPr txBox="1">
            <a:spLocks/>
          </p:cNvSpPr>
          <p:nvPr/>
        </p:nvSpPr>
        <p:spPr>
          <a:xfrm>
            <a:off x="2890800" y="2953974"/>
            <a:ext cx="5796000" cy="1860013"/>
          </a:xfrm>
          <a:prstGeom prst="rect">
            <a:avLst/>
          </a:prstGeom>
          <a:solidFill>
            <a:schemeClr val="bg1">
              <a:alpha val="65000"/>
            </a:schemeClr>
          </a:solidFill>
        </p:spPr>
        <p:txBody>
          <a:bodyPr wrap="square" rtlCol="0">
            <a:noAutofit/>
          </a:bodyPr>
          <a:lstStyle/>
          <a:p>
            <a:pPr>
              <a:spcAft>
                <a:spcPts val="600"/>
              </a:spcAft>
            </a:pPr>
            <a:r>
              <a:rPr lang="en-GB" b="1">
                <a:solidFill>
                  <a:srgbClr val="007A92"/>
                </a:solidFill>
                <a:latin typeface="Arial" panose="020B0604020202020204" pitchFamily="34" charset="0"/>
                <a:cs typeface="Arial" panose="020B0604020202020204" pitchFamily="34" charset="0"/>
              </a:rPr>
              <a:t>There are many different routes.</a:t>
            </a:r>
          </a:p>
          <a:p>
            <a:pPr>
              <a:spcAft>
                <a:spcPts val="600"/>
              </a:spcAft>
            </a:pPr>
            <a:r>
              <a:rPr lang="en-US">
                <a:latin typeface="Arial" panose="020B0604020202020204" pitchFamily="34" charset="0"/>
                <a:cs typeface="Arial" panose="020B0604020202020204" pitchFamily="34" charset="0"/>
              </a:rPr>
              <a:t>Y</a:t>
            </a:r>
            <a:r>
              <a:rPr lang="en-GB" err="1">
                <a:latin typeface="Arial" panose="020B0604020202020204" pitchFamily="34" charset="0"/>
                <a:cs typeface="Arial" panose="020B0604020202020204" pitchFamily="34" charset="0"/>
              </a:rPr>
              <a:t>ou</a:t>
            </a:r>
            <a:r>
              <a:rPr lang="en-GB">
                <a:latin typeface="Arial" panose="020B0604020202020204" pitchFamily="34" charset="0"/>
                <a:cs typeface="Arial" panose="020B0604020202020204" pitchFamily="34" charset="0"/>
              </a:rPr>
              <a:t> can study at university (BEng or MEng).</a:t>
            </a:r>
          </a:p>
          <a:p>
            <a:pPr>
              <a:spcAft>
                <a:spcPts val="600"/>
              </a:spcAft>
            </a:pPr>
            <a:r>
              <a:rPr lang="en-US">
                <a:latin typeface="Arial" panose="020B0604020202020204" pitchFamily="34" charset="0"/>
                <a:cs typeface="Arial" panose="020B0604020202020204" pitchFamily="34" charset="0"/>
              </a:rPr>
              <a:t>You</a:t>
            </a:r>
            <a:r>
              <a:rPr lang="en-GB">
                <a:latin typeface="Arial" panose="020B0604020202020204" pitchFamily="34" charset="0"/>
                <a:cs typeface="Arial" panose="020B0604020202020204" pitchFamily="34" charset="0"/>
              </a:rPr>
              <a:t> can get straight to work with an apprenticeship – combining study and hands-on experience.</a:t>
            </a:r>
          </a:p>
          <a:p>
            <a:pPr>
              <a:spcAft>
                <a:spcPts val="600"/>
              </a:spcAft>
            </a:pPr>
            <a:r>
              <a:rPr lang="en-US">
                <a:latin typeface="Arial" panose="020B0604020202020204" pitchFamily="34" charset="0"/>
                <a:cs typeface="Arial" panose="020B0604020202020204" pitchFamily="34" charset="0"/>
              </a:rPr>
              <a:t>Y</a:t>
            </a:r>
            <a:r>
              <a:rPr lang="en-GB" err="1">
                <a:latin typeface="Arial" panose="020B0604020202020204" pitchFamily="34" charset="0"/>
                <a:cs typeface="Arial" panose="020B0604020202020204" pitchFamily="34" charset="0"/>
              </a:rPr>
              <a:t>ou</a:t>
            </a:r>
            <a:r>
              <a:rPr lang="en-GB">
                <a:latin typeface="Arial" panose="020B0604020202020204" pitchFamily="34" charset="0"/>
                <a:cs typeface="Arial" panose="020B0604020202020204" pitchFamily="34" charset="0"/>
              </a:rPr>
              <a:t> can do a vocational course (e.g. BTEC or HND).</a:t>
            </a:r>
          </a:p>
          <a:p>
            <a:endParaRPr lang="en-US">
              <a:solidFill>
                <a:srgbClr val="007A92"/>
              </a:solidFill>
              <a:latin typeface="Arial" panose="020B0604020202020204" pitchFamily="34" charset="0"/>
              <a:cs typeface="Arial" panose="020B0604020202020204" pitchFamily="34" charset="0"/>
            </a:endParaRPr>
          </a:p>
          <a:p>
            <a:endParaRPr lang="en-GB">
              <a:solidFill>
                <a:srgbClr val="007A9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42814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6344612-69E6-4208-9FB8-60D2FA265F87}"/>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0" y="1014972"/>
            <a:ext cx="9144000" cy="4128528"/>
          </a:xfrm>
          <a:prstGeom prst="rect">
            <a:avLst/>
          </a:prstGeom>
        </p:spPr>
      </p:pic>
      <p:sp>
        <p:nvSpPr>
          <p:cNvPr id="2" name="Title 1"/>
          <p:cNvSpPr>
            <a:spLocks noGrp="1"/>
          </p:cNvSpPr>
          <p:nvPr>
            <p:ph type="title"/>
          </p:nvPr>
        </p:nvSpPr>
        <p:spPr/>
        <p:txBody>
          <a:bodyPr>
            <a:normAutofit/>
          </a:bodyPr>
          <a:lstStyle/>
          <a:p>
            <a:r>
              <a:rPr lang="en-US" dirty="0"/>
              <a:t>Support to become a civil engineer</a:t>
            </a:r>
          </a:p>
        </p:txBody>
      </p:sp>
      <p:sp>
        <p:nvSpPr>
          <p:cNvPr id="10" name="TextBox 9">
            <a:extLst>
              <a:ext uri="{FF2B5EF4-FFF2-40B4-BE49-F238E27FC236}">
                <a16:creationId xmlns:a16="http://schemas.microsoft.com/office/drawing/2014/main" id="{CB99DAC8-6ECD-492E-99AC-3D96D374CF83}"/>
              </a:ext>
            </a:extLst>
          </p:cNvPr>
          <p:cNvSpPr txBox="1">
            <a:spLocks/>
          </p:cNvSpPr>
          <p:nvPr/>
        </p:nvSpPr>
        <p:spPr>
          <a:xfrm>
            <a:off x="457200" y="3647769"/>
            <a:ext cx="8283676" cy="1219200"/>
          </a:xfrm>
          <a:prstGeom prst="rect">
            <a:avLst/>
          </a:prstGeom>
          <a:solidFill>
            <a:schemeClr val="bg1">
              <a:alpha val="65000"/>
            </a:schemeClr>
          </a:solidFill>
        </p:spPr>
        <p:txBody>
          <a:bodyPr wrap="square" rtlCol="0">
            <a:noAutofit/>
          </a:bodyPr>
          <a:lstStyle/>
          <a:p>
            <a:pPr>
              <a:spcAft>
                <a:spcPts val="600"/>
              </a:spcAft>
            </a:pPr>
            <a:r>
              <a:rPr lang="en-GB" b="1" dirty="0">
                <a:solidFill>
                  <a:srgbClr val="007A92"/>
                </a:solidFill>
                <a:latin typeface="Arial" panose="020B0604020202020204" pitchFamily="34" charset="0"/>
                <a:cs typeface="Arial" panose="020B0604020202020204" pitchFamily="34" charset="0"/>
              </a:rPr>
              <a:t>The Institution of Civil Engineers (ICE) offers support for studies</a:t>
            </a:r>
          </a:p>
          <a:p>
            <a:pPr>
              <a:spcAft>
                <a:spcPts val="600"/>
              </a:spcAft>
            </a:pPr>
            <a:r>
              <a:rPr lang="en-GB" dirty="0">
                <a:latin typeface="Arial" panose="020B0604020202020204" pitchFamily="34" charset="0"/>
                <a:cs typeface="Arial" panose="020B0604020202020204" pitchFamily="34" charset="0"/>
              </a:rPr>
              <a:t>ICE QUEST Scholarships worth up to £8000 are awarded to up to 100 students.</a:t>
            </a:r>
          </a:p>
          <a:p>
            <a:pPr>
              <a:spcAft>
                <a:spcPts val="600"/>
              </a:spcAft>
            </a:pPr>
            <a:r>
              <a:rPr lang="en-GB" dirty="0">
                <a:latin typeface="Arial" panose="020B0604020202020204" pitchFamily="34" charset="0"/>
                <a:cs typeface="Arial" panose="020B0604020202020204" pitchFamily="34" charset="0"/>
              </a:rPr>
              <a:t>Free student membership to the institution for the length of your course.</a:t>
            </a:r>
          </a:p>
          <a:p>
            <a:endParaRPr lang="en-US" dirty="0">
              <a:solidFill>
                <a:srgbClr val="007A92"/>
              </a:solidFill>
              <a:latin typeface="Arial" panose="020B0604020202020204" pitchFamily="34" charset="0"/>
              <a:cs typeface="Arial" panose="020B0604020202020204" pitchFamily="34" charset="0"/>
            </a:endParaRPr>
          </a:p>
          <a:p>
            <a:endParaRPr lang="en-GB" dirty="0">
              <a:solidFill>
                <a:srgbClr val="007A9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6624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6344612-69E6-4208-9FB8-60D2FA265F87}"/>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0" y="1014972"/>
            <a:ext cx="9144000" cy="4128528"/>
          </a:xfrm>
          <a:prstGeom prst="rect">
            <a:avLst/>
          </a:prstGeom>
        </p:spPr>
      </p:pic>
      <p:sp>
        <p:nvSpPr>
          <p:cNvPr id="2" name="Title 1"/>
          <p:cNvSpPr>
            <a:spLocks noGrp="1"/>
          </p:cNvSpPr>
          <p:nvPr>
            <p:ph type="title"/>
          </p:nvPr>
        </p:nvSpPr>
        <p:spPr/>
        <p:txBody>
          <a:bodyPr>
            <a:normAutofit/>
          </a:bodyPr>
          <a:lstStyle/>
          <a:p>
            <a:r>
              <a:rPr lang="en-US" dirty="0"/>
              <a:t>Support to become a civil engineer</a:t>
            </a:r>
          </a:p>
        </p:txBody>
      </p:sp>
      <p:sp>
        <p:nvSpPr>
          <p:cNvPr id="10" name="TextBox 9">
            <a:extLst>
              <a:ext uri="{FF2B5EF4-FFF2-40B4-BE49-F238E27FC236}">
                <a16:creationId xmlns:a16="http://schemas.microsoft.com/office/drawing/2014/main" id="{CB99DAC8-6ECD-492E-99AC-3D96D374CF83}"/>
              </a:ext>
            </a:extLst>
          </p:cNvPr>
          <p:cNvSpPr txBox="1">
            <a:spLocks/>
          </p:cNvSpPr>
          <p:nvPr/>
        </p:nvSpPr>
        <p:spPr>
          <a:xfrm>
            <a:off x="457200" y="3647769"/>
            <a:ext cx="8283676" cy="1219200"/>
          </a:xfrm>
          <a:prstGeom prst="rect">
            <a:avLst/>
          </a:prstGeom>
          <a:solidFill>
            <a:schemeClr val="bg1">
              <a:alpha val="65000"/>
            </a:schemeClr>
          </a:solidFill>
        </p:spPr>
        <p:txBody>
          <a:bodyPr wrap="square" rtlCol="0">
            <a:noAutofit/>
          </a:bodyPr>
          <a:lstStyle/>
          <a:p>
            <a:pPr>
              <a:spcAft>
                <a:spcPts val="600"/>
              </a:spcAft>
            </a:pPr>
            <a:r>
              <a:rPr lang="en-GB" b="1" dirty="0">
                <a:solidFill>
                  <a:srgbClr val="007A92"/>
                </a:solidFill>
                <a:latin typeface="Arial" panose="020B0604020202020204" pitchFamily="34" charset="0"/>
                <a:cs typeface="Arial" panose="020B0604020202020204" pitchFamily="34" charset="0"/>
              </a:rPr>
              <a:t>The Institution of Civil Engineers (ICE) offers support for studies</a:t>
            </a:r>
          </a:p>
          <a:p>
            <a:pPr>
              <a:spcAft>
                <a:spcPts val="600"/>
              </a:spcAft>
            </a:pPr>
            <a:r>
              <a:rPr lang="en-GB" dirty="0">
                <a:latin typeface="Arial" panose="020B0604020202020204" pitchFamily="34" charset="0"/>
                <a:cs typeface="Arial" panose="020B0604020202020204" pitchFamily="34" charset="0"/>
              </a:rPr>
              <a:t>ICE QUEST Scholarships worth up to £8000 are awarded to up to 100 students.</a:t>
            </a:r>
          </a:p>
          <a:p>
            <a:pPr>
              <a:spcAft>
                <a:spcPts val="600"/>
              </a:spcAft>
            </a:pPr>
            <a:r>
              <a:rPr lang="en-GB" dirty="0">
                <a:latin typeface="Arial" panose="020B0604020202020204" pitchFamily="34" charset="0"/>
                <a:cs typeface="Arial" panose="020B0604020202020204" pitchFamily="34" charset="0"/>
              </a:rPr>
              <a:t>Free student membership to the institution for the length of your course.</a:t>
            </a:r>
          </a:p>
          <a:p>
            <a:endParaRPr lang="en-US" dirty="0">
              <a:solidFill>
                <a:srgbClr val="007A92"/>
              </a:solidFill>
              <a:latin typeface="Arial" panose="020B0604020202020204" pitchFamily="34" charset="0"/>
              <a:cs typeface="Arial" panose="020B0604020202020204" pitchFamily="34" charset="0"/>
            </a:endParaRPr>
          </a:p>
          <a:p>
            <a:endParaRPr lang="en-GB" dirty="0">
              <a:solidFill>
                <a:srgbClr val="007A9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21751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005263"/>
            <a:ext cx="8001000" cy="2113855"/>
          </a:xfrm>
        </p:spPr>
        <p:txBody>
          <a:bodyPr>
            <a:normAutofit/>
          </a:bodyPr>
          <a:lstStyle/>
          <a:p>
            <a:r>
              <a:rPr lang="en-US" sz="3000"/>
              <a:t>Find out more about civil engineering careers:</a:t>
            </a:r>
            <a:br>
              <a:rPr lang="en-US"/>
            </a:br>
            <a:r>
              <a:rPr lang="en-US" b="1"/>
              <a:t>ice.org.uk/</a:t>
            </a:r>
            <a:r>
              <a:rPr lang="en-US" b="1" err="1"/>
              <a:t>wice</a:t>
            </a:r>
            <a:endParaRPr lang="en-US" b="1"/>
          </a:p>
        </p:txBody>
      </p:sp>
    </p:spTree>
    <p:extLst>
      <p:ext uri="{BB962C8B-B14F-4D97-AF65-F5344CB8AC3E}">
        <p14:creationId xmlns:p14="http://schemas.microsoft.com/office/powerpoint/2010/main" val="2929807851"/>
      </p:ext>
    </p:extLst>
  </p:cSld>
  <p:clrMapOvr>
    <a:masterClrMapping/>
  </p:clrMapOvr>
</p:sld>
</file>

<file path=ppt/theme/theme1.xml><?xml version="1.0" encoding="utf-8"?>
<a:theme xmlns:a="http://schemas.openxmlformats.org/drawingml/2006/main" name="ice_ppt_master_16_9">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ice_ppt_master_16_9.potx" id="{AA660599-9965-4AA4-A549-BE9377066463}" vid="{52FE6F0A-32B8-48C2-9D81-D425C5604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4D0BE411C01164A92CCE5434D746C26" ma:contentTypeVersion="8" ma:contentTypeDescription="Create a new document." ma:contentTypeScope="" ma:versionID="b1b661a00e368f75c6a4a700274b19c7">
  <xsd:schema xmlns:xsd="http://www.w3.org/2001/XMLSchema" xmlns:xs="http://www.w3.org/2001/XMLSchema" xmlns:p="http://schemas.microsoft.com/office/2006/metadata/properties" xmlns:ns2="f84a94b1-b0af-44c0-a9de-623074721172" xmlns:ns3="8d7fc1d6-c5bb-49ad-b0c5-3bb6d13bccc0" targetNamespace="http://schemas.microsoft.com/office/2006/metadata/properties" ma:root="true" ma:fieldsID="c44d77d7576233971486b72830537e61" ns2:_="" ns3:_="">
    <xsd:import namespace="f84a94b1-b0af-44c0-a9de-623074721172"/>
    <xsd:import namespace="8d7fc1d6-c5bb-49ad-b0c5-3bb6d13bccc0"/>
    <xsd:element name="properties">
      <xsd:complexType>
        <xsd:sequence>
          <xsd:element name="documentManagement">
            <xsd:complexType>
              <xsd:all>
                <xsd:element ref="ns2:MediaServiceMetadata" minOccurs="0"/>
                <xsd:element ref="ns2:MediaServiceFastMetadata" minOccurs="0"/>
                <xsd:element ref="ns2:Resource_x0020_type" minOccurs="0"/>
                <xsd:element ref="ns2:Top_x0020_tips_x0020_about_x0020_resource" minOccurs="0"/>
                <xsd:element ref="ns2:Resource_x0020_preview" minOccurs="0"/>
                <xsd:element ref="ns3:SharedWithUsers" minOccurs="0"/>
                <xsd:element ref="ns3:SharedWithDetail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4a94b1-b0af-44c0-a9de-62307472117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Resource_x0020_type" ma:index="10" nillable="true" ma:displayName="Resource type" ma:format="Dropdown" ma:internalName="Resource_x0020_type">
      <xsd:simpleType>
        <xsd:restriction base="dms:Choice">
          <xsd:enumeration value="Classroom activity"/>
          <xsd:enumeration value="Feedback form"/>
          <xsd:enumeration value="Leaflet / poster"/>
          <xsd:enumeration value="Presentation"/>
          <xsd:enumeration value="Engagement plan"/>
          <xsd:enumeration value="Video"/>
        </xsd:restriction>
      </xsd:simpleType>
    </xsd:element>
    <xsd:element name="Top_x0020_tips_x0020_about_x0020_resource" ma:index="11" nillable="true" ma:displayName="Top tips about resource" ma:format="Dropdown" ma:internalName="Top_x0020_tips_x0020_about_x0020_resource">
      <xsd:simpleType>
        <xsd:restriction base="dms:Note">
          <xsd:maxLength value="255"/>
        </xsd:restriction>
      </xsd:simpleType>
    </xsd:element>
    <xsd:element name="Resource_x0020_preview" ma:index="12" nillable="true" ma:displayName="Resource preview" ma:format="Image" ma:internalName="Resource_x0020_preview">
      <xsd:complexType>
        <xsd:complexContent>
          <xsd:extension base="dms:URL">
            <xsd:sequence>
              <xsd:element name="Url" type="dms:ValidUrl" minOccurs="0" nillable="true"/>
              <xsd:element name="Description" type="xsd:string" nillable="true"/>
            </xsd:sequence>
          </xsd:extension>
        </xsd:complexContent>
      </xsd:complex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d7fc1d6-c5bb-49ad-b0c5-3bb6d13bccc0"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8d7fc1d6-c5bb-49ad-b0c5-3bb6d13bccc0">
      <UserInfo>
        <DisplayName>Jemma Ralphs</DisplayName>
        <AccountId>61</AccountId>
        <AccountType/>
      </UserInfo>
      <UserInfo>
        <DisplayName>Lidia Pearce</DisplayName>
        <AccountId>469</AccountId>
        <AccountType/>
      </UserInfo>
    </SharedWithUsers>
    <Resource_x0020_preview xmlns="f84a94b1-b0af-44c0-a9de-623074721172">
      <Url xsi:nil="true"/>
      <Description xsi:nil="true"/>
    </Resource_x0020_preview>
    <Resource_x0020_type xmlns="f84a94b1-b0af-44c0-a9de-623074721172">Presentation</Resource_x0020_type>
    <Top_x0020_tips_x0020_about_x0020_resource xmlns="f84a94b1-b0af-44c0-a9de-623074721172">Download and customise this resource to make it work for your engagements.</Top_x0020_tips_x0020_about_x0020_resource>
  </documentManagement>
</p:properties>
</file>

<file path=customXml/itemProps1.xml><?xml version="1.0" encoding="utf-8"?>
<ds:datastoreItem xmlns:ds="http://schemas.openxmlformats.org/officeDocument/2006/customXml" ds:itemID="{7D2E377B-1B90-4F5E-A9CB-B491854F45E2}">
  <ds:schemaRefs>
    <ds:schemaRef ds:uri="http://schemas.microsoft.com/sharepoint/v3/contenttype/forms"/>
  </ds:schemaRefs>
</ds:datastoreItem>
</file>

<file path=customXml/itemProps2.xml><?xml version="1.0" encoding="utf-8"?>
<ds:datastoreItem xmlns:ds="http://schemas.openxmlformats.org/officeDocument/2006/customXml" ds:itemID="{4BA541AD-DAD8-4F28-B11F-D6D56414CDF1}"/>
</file>

<file path=customXml/itemProps3.xml><?xml version="1.0" encoding="utf-8"?>
<ds:datastoreItem xmlns:ds="http://schemas.openxmlformats.org/officeDocument/2006/customXml" ds:itemID="{4068F3C1-7E4F-4BD6-8E79-C660DBCB6F33}">
  <ds:schemaRefs>
    <ds:schemaRef ds:uri="f84a94b1-b0af-44c0-a9de-623074721172"/>
    <ds:schemaRef ds:uri="http://purl.org/dc/dcmitype/"/>
    <ds:schemaRef ds:uri="http://purl.org/dc/elements/1.1/"/>
    <ds:schemaRef ds:uri="http://schemas.microsoft.com/office/2006/metadata/properties"/>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8d7fc1d6-c5bb-49ad-b0c5-3bb6d13bccc0"/>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ice_ppt_master_16_9_v01_aw</Template>
  <TotalTime>76</TotalTime>
  <Words>2293</Words>
  <Application>Microsoft Office PowerPoint</Application>
  <PresentationFormat>On-screen Show (16:9)</PresentationFormat>
  <Paragraphs>185</Paragraphs>
  <Slides>15</Slides>
  <Notes>15</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ice_ppt_master_16_9</vt:lpstr>
      <vt:lpstr>Civil Engineers – Shaping the World</vt:lpstr>
      <vt:lpstr>Presented by: Your Name Your Job Title</vt:lpstr>
      <vt:lpstr>What is civil engineering?</vt:lpstr>
      <vt:lpstr>Shaping our world and transforming lives</vt:lpstr>
      <vt:lpstr>What is civil engineering?</vt:lpstr>
      <vt:lpstr>What is civil engineering?</vt:lpstr>
      <vt:lpstr>What is civil engineering?</vt:lpstr>
      <vt:lpstr>Could you be a civil engineer?</vt:lpstr>
      <vt:lpstr>Top career facts</vt:lpstr>
      <vt:lpstr>Real-life civil engineers</vt:lpstr>
      <vt:lpstr>About me – Your Name</vt:lpstr>
      <vt:lpstr>How to become a civil engineer</vt:lpstr>
      <vt:lpstr>Support to become a civil engineer</vt:lpstr>
      <vt:lpstr>Support to become a civil engineer</vt:lpstr>
      <vt:lpstr>Find out more about civil engineering careers: ice.org.uk/wice</vt:lpstr>
    </vt:vector>
  </TitlesOfParts>
  <Company>McGregor Creative /Design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deck title</dc:title>
  <dc:creator>Anneliese Waite</dc:creator>
  <cp:lastModifiedBy>Kathryn Denham</cp:lastModifiedBy>
  <cp:revision>17</cp:revision>
  <dcterms:created xsi:type="dcterms:W3CDTF">2019-09-09T10:00:33Z</dcterms:created>
  <dcterms:modified xsi:type="dcterms:W3CDTF">2022-01-07T13:17:13Z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0x01010064D0BE411C01164A92CCE5434D746C26</vt:lpwstr>
  </property>
  <property fmtid="{D5CDD505-2E9C-101B-9397-08002B2CF9AE}" pid="3" name="AuthorIds_UIVersion_2560">
    <vt:lpwstr>322,1187</vt:lpwstr>
  </property>
  <property fmtid="{D5CDD505-2E9C-101B-9397-08002B2CF9AE}" pid="4" name="Tags">
    <vt:lpwstr/>
  </property>
  <property fmtid="{D5CDD505-2E9C-101B-9397-08002B2CF9AE}" pid="5" name="xd_Signature">
    <vt:bool>false</vt:bool>
  </property>
  <property fmtid="{D5CDD505-2E9C-101B-9397-08002B2CF9AE}" pid="6" name="xd_ProgID">
    <vt:lpwstr/>
  </property>
  <property fmtid="{D5CDD505-2E9C-101B-9397-08002B2CF9AE}" pid="7" name="ICE Year">
    <vt:lpwstr>2018</vt:lpwstr>
  </property>
  <property fmtid="{D5CDD505-2E9C-101B-9397-08002B2CF9AE}" pid="8" name="TemplateUrl">
    <vt:lpwstr/>
  </property>
  <property fmtid="{D5CDD505-2E9C-101B-9397-08002B2CF9AE}" pid="9" name="ComplianceAssetId">
    <vt:lpwstr/>
  </property>
  <property fmtid="{D5CDD505-2E9C-101B-9397-08002B2CF9AE}" pid="10" name="Campaign">
    <vt:lpwstr>Membership Recruitment Presentations</vt:lpwstr>
  </property>
</Properties>
</file>