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14"/>
  </p:notesMasterIdLst>
  <p:sldIdLst>
    <p:sldId id="271" r:id="rId6"/>
    <p:sldId id="261" r:id="rId7"/>
    <p:sldId id="281" r:id="rId8"/>
    <p:sldId id="280" r:id="rId9"/>
    <p:sldId id="287" r:id="rId10"/>
    <p:sldId id="283" r:id="rId11"/>
    <p:sldId id="284" r:id="rId12"/>
    <p:sldId id="285" r:id="rId13"/>
  </p:sldIdLst>
  <p:sldSz cx="9144000" cy="5143500" type="screen16x9"/>
  <p:notesSz cx="6858000" cy="9144000"/>
  <p:embeddedFontLst>
    <p:embeddedFont>
      <p:font typeface="Bradley Hand ITC" panose="03070402050302030203" pitchFamily="66" charset="0"/>
      <p:regular r:id="rId15"/>
    </p:embeddedFont>
    <p:embeddedFont>
      <p:font typeface="Noto Sans" panose="020B0502040504020204" pitchFamily="34" charset="0"/>
      <p:regular r:id="rId16"/>
      <p:bold r:id="rId17"/>
      <p:italic r:id="rId18"/>
      <p:boldItalic r:id="rId19"/>
    </p:embeddedFont>
    <p:embeddedFont>
      <p:font typeface="Noto Sans ExtraLight" panose="020B0502040504020204" pitchFamily="34" charset="0"/>
      <p:regular r:id="rId20"/>
    </p:embeddedFont>
    <p:embeddedFont>
      <p:font typeface="Noto Sans Light" panose="020B0502040504020204" pitchFamily="34" charset="0"/>
      <p:regular r:id="rId21"/>
      <p:italic r:id="rId22"/>
    </p:embeddedFont>
    <p:embeddedFont>
      <p:font typeface="Noto Sans SemiBold" panose="020B0502040504020204" pitchFamily="34" charset="0"/>
      <p:bold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5065" autoAdjust="0"/>
  </p:normalViewPr>
  <p:slideViewPr>
    <p:cSldViewPr snapToGrid="0">
      <p:cViewPr varScale="1">
        <p:scale>
          <a:sx n="60" d="100"/>
          <a:sy n="60" d="100"/>
        </p:scale>
        <p:origin x="146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font" Target="fonts/font1.fntdata"/><Relationship Id="rId23" Type="http://schemas.openxmlformats.org/officeDocument/2006/relationships/font" Target="fonts/font9.fntdata"/><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3604a2f9-7937-46a1-adac-da584efe6b9b" providerId="ADAL" clId="{F4CA4056-452E-40B5-B683-68224EAB5A7F}"/>
    <pc:docChg chg="modSld">
      <pc:chgData name="Hannah Lorena" userId="3604a2f9-7937-46a1-adac-da584efe6b9b" providerId="ADAL" clId="{F4CA4056-452E-40B5-B683-68224EAB5A7F}" dt="2026-01-23T13:41:10.189" v="0" actId="20577"/>
      <pc:docMkLst>
        <pc:docMk/>
      </pc:docMkLst>
      <pc:sldChg chg="modSp mod">
        <pc:chgData name="Hannah Lorena" userId="3604a2f9-7937-46a1-adac-da584efe6b9b" providerId="ADAL" clId="{F4CA4056-452E-40B5-B683-68224EAB5A7F}" dt="2026-01-23T13:41:10.189" v="0" actId="20577"/>
        <pc:sldMkLst>
          <pc:docMk/>
          <pc:sldMk cId="968159294" sldId="271"/>
        </pc:sldMkLst>
        <pc:spChg chg="mod">
          <ac:chgData name="Hannah Lorena" userId="3604a2f9-7937-46a1-adac-da584efe6b9b" providerId="ADAL" clId="{F4CA4056-452E-40B5-B683-68224EAB5A7F}" dt="2026-01-23T13:41:10.189" v="0" actId="20577"/>
          <ac:spMkLst>
            <pc:docMk/>
            <pc:sldMk cId="968159294" sldId="271"/>
            <ac:spMk id="10" creationId="{DF4E4417-D6DF-19B8-7DCB-7D562E75726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 qsCatId="simple" csTypeId="urn:microsoft.com/office/officeart/2005/8/colors/accent1_1" csCatId="accent1" phldr="1"/>
      <dgm:spPr/>
      <dgm:t>
        <a:bodyPr/>
        <a:lstStyle/>
        <a:p>
          <a:endParaRPr lang="en-GB"/>
        </a:p>
      </dgm:t>
    </dgm:pt>
    <dgm:pt modelId="{B803EBFA-8F53-4CDD-8943-BEBCA645E02F}">
      <dgm:prSet phldrT="[Text]" custT="1"/>
      <dgm:spPr/>
      <dgm:t>
        <a:bodyPr/>
        <a:lstStyle/>
        <a:p>
          <a:r>
            <a:rPr lang="en-US" sz="1400" b="0" i="0" dirty="0"/>
            <a:t>1. Understanding and Practical Application of Engineering</a:t>
          </a:r>
          <a:endParaRPr lang="en-GB" sz="1400" dirty="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dirty="0"/>
            <a:t>2. Management and Leadership</a:t>
          </a:r>
          <a:endParaRPr lang="en-GB" sz="1400" dirty="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dirty="0"/>
            <a:t>3. Commercial Ability</a:t>
          </a:r>
          <a:endParaRPr lang="en-GB" sz="1400" dirty="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dirty="0"/>
            <a:t>4. Health, Safety and Welfare</a:t>
          </a:r>
          <a:endParaRPr lang="en-GB" sz="1400" dirty="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dirty="0"/>
            <a:t>5. Sustainable Development</a:t>
          </a:r>
          <a:endParaRPr lang="en-GB" sz="1400" dirty="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dirty="0"/>
            <a:t>6. Interpersonal Skills and Communication</a:t>
          </a:r>
          <a:endParaRPr lang="en-GB" sz="1400" dirty="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dirty="0"/>
            <a:t>7. Professional Commitment</a:t>
          </a:r>
          <a:endParaRPr lang="en-GB" sz="1400" dirty="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1. Understanding and Practical Application of Engineering</a:t>
          </a:r>
          <a:endParaRPr lang="en-GB" sz="1400" kern="1200" dirty="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2. Management and Leadership</a:t>
          </a:r>
          <a:endParaRPr lang="en-GB" sz="1400" kern="1200" dirty="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3. Commercial Ability</a:t>
          </a:r>
          <a:endParaRPr lang="en-GB" sz="1400" kern="1200" dirty="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4. Health, Safety and Welfare</a:t>
          </a:r>
          <a:endParaRPr lang="en-GB" sz="1400" kern="1200" dirty="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5. Sustainable Development</a:t>
          </a:r>
          <a:endParaRPr lang="en-GB" sz="1400" kern="1200" dirty="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dirty="0"/>
            <a:t>6. Interpersonal Skills and Communication</a:t>
          </a:r>
          <a:endParaRPr lang="en-GB" sz="1400" kern="1200" dirty="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7. Professional Commitment</a:t>
          </a:r>
          <a:endParaRPr lang="en-GB" sz="1400" kern="1200" dirty="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1/23/2026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IPD stands for </a:t>
            </a:r>
            <a:r>
              <a:rPr lang="en-US" sz="900" i="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Initial Professional Development</a:t>
            </a:r>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It’s the stage where you start building the knowledge, skills and experience needed to become a professionally qualified civil engineer with the Institution of Civil Engineers.</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Even as a student, you’re already gaining valuable experience—through coursework, placements, internships, or volunteering—that can count towards your IPD. By recording it early, you’ll save time later, track your progress more effectively, look professional at job interviews and be better prepared when you apply for professional qualification.</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Think of it as building your professional story from day one.</a:t>
            </a: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578547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solidFill>
                  <a:schemeClr val="tx1">
                    <a:lumMod val="65000"/>
                    <a:lumOff val="35000"/>
                  </a:schemeClr>
                </a:solidFill>
                <a:latin typeface="Noto Sans"/>
                <a:ea typeface="Noto Sans"/>
                <a:cs typeface="Noto Sans"/>
              </a:rPr>
              <a:t>On this slide, you'll find the webpage dedicated to advice for students to enrich their curriculum and start their professional development.</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solidFill>
                  <a:schemeClr val="tx1">
                    <a:lumMod val="65000"/>
                    <a:lumOff val="35000"/>
                  </a:schemeClr>
                </a:solidFill>
                <a:latin typeface="Noto Sans"/>
                <a:ea typeface="Noto Sans"/>
                <a:cs typeface="Noto Sans"/>
              </a:rPr>
              <a:t>The first link on this key webpage is ‘5 activities per year’ which contains some easy </a:t>
            </a:r>
            <a:r>
              <a:rPr lang="en-US" dirty="0">
                <a:solidFill>
                  <a:schemeClr val="tx1">
                    <a:lumMod val="65000"/>
                    <a:lumOff val="35000"/>
                  </a:schemeClr>
                </a:solidFill>
                <a:latin typeface="Noto Sans"/>
                <a:ea typeface="Noto Sans"/>
                <a:cs typeface="Noto Sans"/>
              </a:rPr>
              <a:t>suggestions</a:t>
            </a:r>
            <a:r>
              <a:rPr lang="en-US" sz="900" dirty="0">
                <a:solidFill>
                  <a:schemeClr val="tx1">
                    <a:lumMod val="65000"/>
                    <a:lumOff val="35000"/>
                  </a:schemeClr>
                </a:solidFill>
                <a:latin typeface="Noto Sans"/>
                <a:ea typeface="Noto Sans"/>
                <a:cs typeface="Noto Sans"/>
              </a:rPr>
              <a:t> as you progress.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i="0" dirty="0">
                <a:solidFill>
                  <a:schemeClr val="tx1">
                    <a:lumMod val="65000"/>
                    <a:lumOff val="35000"/>
                  </a:schemeClr>
                </a:solidFill>
                <a:latin typeface="Noto Sans"/>
                <a:ea typeface="Noto Sans"/>
                <a:cs typeface="Noto Sans"/>
              </a:rPr>
              <a:t>If</a:t>
            </a:r>
            <a:r>
              <a:rPr lang="en-US" sz="900" dirty="0">
                <a:solidFill>
                  <a:schemeClr val="tx1">
                    <a:lumMod val="65000"/>
                    <a:lumOff val="35000"/>
                  </a:schemeClr>
                </a:solidFill>
                <a:latin typeface="Noto Sans"/>
                <a:ea typeface="Noto Sans"/>
                <a:cs typeface="Noto Sans"/>
              </a:rPr>
              <a:t> you're a Student Member of the ICE, you can already begin tracking your professional growth using the </a:t>
            </a:r>
            <a:r>
              <a:rPr lang="en-US" sz="900" b="1" dirty="0">
                <a:solidFill>
                  <a:schemeClr val="tx1">
                    <a:lumMod val="65000"/>
                    <a:lumOff val="35000"/>
                  </a:schemeClr>
                </a:solidFill>
                <a:latin typeface="Noto Sans"/>
                <a:ea typeface="Noto Sans"/>
                <a:cs typeface="Noto Sans"/>
              </a:rPr>
              <a:t>Attribute Achievement Form</a:t>
            </a:r>
            <a:r>
              <a:rPr lang="en-US" sz="900" dirty="0">
                <a:solidFill>
                  <a:schemeClr val="tx1">
                    <a:lumMod val="65000"/>
                    <a:lumOff val="35000"/>
                  </a:schemeClr>
                </a:solidFill>
                <a:latin typeface="Noto Sans"/>
                <a:ea typeface="Noto Sans"/>
                <a:cs typeface="Noto Sans"/>
              </a:rPr>
              <a:t>.</a:t>
            </a:r>
          </a:p>
          <a:p>
            <a:r>
              <a:rPr lang="en-US" sz="900" dirty="0">
                <a:solidFill>
                  <a:schemeClr val="tx1">
                    <a:lumMod val="65000"/>
                    <a:lumOff val="35000"/>
                  </a:schemeClr>
                </a:solidFill>
                <a:latin typeface="Noto Sans"/>
                <a:ea typeface="Noto Sans"/>
                <a:cs typeface="Noto Sans"/>
              </a:rPr>
              <a:t>It’s a simple tool made just for students to log experiences outside your degree—like internships, site visits, or volunteering.</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2055295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solidFill>
                  <a:schemeClr val="tx1">
                    <a:lumMod val="65000"/>
                    <a:lumOff val="35000"/>
                  </a:schemeClr>
                </a:solidFill>
                <a:latin typeface="Noto Sans"/>
                <a:ea typeface="Noto Sans"/>
                <a:cs typeface="Noto Sans"/>
              </a:rPr>
              <a:t>Use the </a:t>
            </a:r>
            <a:r>
              <a:rPr lang="en-US" sz="900" b="1" dirty="0">
                <a:solidFill>
                  <a:schemeClr val="tx1">
                    <a:lumMod val="65000"/>
                    <a:lumOff val="35000"/>
                  </a:schemeClr>
                </a:solidFill>
                <a:latin typeface="Noto Sans"/>
                <a:ea typeface="Noto Sans"/>
                <a:cs typeface="Noto Sans"/>
              </a:rPr>
              <a:t>Attribute Achievement Form for Students</a:t>
            </a:r>
            <a:r>
              <a:rPr lang="en-US" sz="900" dirty="0">
                <a:solidFill>
                  <a:schemeClr val="tx1">
                    <a:lumMod val="65000"/>
                    <a:lumOff val="35000"/>
                  </a:schemeClr>
                </a:solidFill>
                <a:latin typeface="Noto Sans"/>
                <a:ea typeface="Noto Sans"/>
                <a:cs typeface="Noto Sans"/>
              </a:rPr>
              <a:t> – it mirrors the graduate version used in formal ICE training.</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The form is based on the </a:t>
            </a:r>
            <a:r>
              <a:rPr lang="en-US" sz="900" b="1" dirty="0">
                <a:solidFill>
                  <a:schemeClr val="tx1">
                    <a:lumMod val="65000"/>
                    <a:lumOff val="35000"/>
                  </a:schemeClr>
                </a:solidFill>
                <a:latin typeface="Noto Sans"/>
                <a:ea typeface="Noto Sans"/>
                <a:cs typeface="Noto Sans"/>
              </a:rPr>
              <a:t>7 ICE attributes</a:t>
            </a:r>
            <a:r>
              <a:rPr lang="en-US" sz="900" dirty="0">
                <a:solidFill>
                  <a:schemeClr val="tx1">
                    <a:lumMod val="65000"/>
                    <a:lumOff val="35000"/>
                  </a:schemeClr>
                </a:solidFill>
                <a:latin typeface="Noto Sans"/>
                <a:ea typeface="Noto Sans"/>
                <a:cs typeface="Noto Sans"/>
              </a:rPr>
              <a:t> – treat these as your development goals.</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For each attribute:</a:t>
            </a:r>
          </a:p>
          <a:p>
            <a:pPr marL="571500" lvl="1" indent="-228600">
              <a:buFont typeface="+mj-lt"/>
              <a:buAutoNum type="arabicPeriod"/>
            </a:pPr>
            <a:r>
              <a:rPr lang="en-US" sz="900" dirty="0">
                <a:solidFill>
                  <a:schemeClr val="tx1">
                    <a:lumMod val="65000"/>
                    <a:lumOff val="35000"/>
                  </a:schemeClr>
                </a:solidFill>
                <a:latin typeface="Noto Sans"/>
                <a:ea typeface="Noto Sans"/>
                <a:cs typeface="Noto Sans"/>
              </a:rPr>
              <a:t>Write bullet points showing what you’ve done outside your coursework (e.g., internships, volunteering, site visits).</a:t>
            </a:r>
          </a:p>
          <a:p>
            <a:pPr marL="571500" lvl="1" indent="-228600">
              <a:buFont typeface="+mj-lt"/>
              <a:buAutoNum type="arabicPeriod"/>
            </a:pPr>
            <a:r>
              <a:rPr lang="en-US" sz="900" dirty="0">
                <a:solidFill>
                  <a:schemeClr val="tx1">
                    <a:lumMod val="65000"/>
                    <a:lumOff val="35000"/>
                  </a:schemeClr>
                </a:solidFill>
                <a:latin typeface="Noto Sans"/>
                <a:ea typeface="Noto Sans"/>
                <a:cs typeface="Noto Sans"/>
              </a:rPr>
              <a:t>Reflect on how each activity helped you grow professionally.</a:t>
            </a:r>
          </a:p>
          <a:p>
            <a:pPr lvl="1"/>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Discuss your progress with someone – a peer, tutor, or mentor.</a:t>
            </a:r>
          </a:p>
          <a:p>
            <a:r>
              <a:rPr lang="en-US" sz="900" dirty="0">
                <a:solidFill>
                  <a:schemeClr val="tx1">
                    <a:lumMod val="65000"/>
                    <a:lumOff val="35000"/>
                  </a:schemeClr>
                </a:solidFill>
                <a:latin typeface="Noto Sans"/>
                <a:ea typeface="Noto Sans"/>
                <a:cs typeface="Noto Sans"/>
              </a:rPr>
              <a:t>If you don’t have a mentor, that’s okay. </a:t>
            </a:r>
          </a:p>
          <a:p>
            <a:r>
              <a:rPr lang="en-US" sz="900" dirty="0">
                <a:solidFill>
                  <a:schemeClr val="tx1">
                    <a:lumMod val="65000"/>
                    <a:lumOff val="35000"/>
                  </a:schemeClr>
                </a:solidFill>
                <a:latin typeface="Noto Sans"/>
                <a:ea typeface="Noto Sans"/>
                <a:cs typeface="Noto Sans"/>
              </a:rPr>
              <a:t>The key is to </a:t>
            </a:r>
            <a:r>
              <a:rPr lang="en-US" sz="900" b="1" dirty="0">
                <a:solidFill>
                  <a:schemeClr val="tx1">
                    <a:lumMod val="65000"/>
                    <a:lumOff val="35000"/>
                  </a:schemeClr>
                </a:solidFill>
                <a:latin typeface="Noto Sans"/>
                <a:ea typeface="Noto Sans"/>
                <a:cs typeface="Noto Sans"/>
              </a:rPr>
              <a:t>start recording</a:t>
            </a:r>
            <a:r>
              <a:rPr lang="en-US" sz="900" b="0" dirty="0">
                <a:solidFill>
                  <a:schemeClr val="tx1">
                    <a:lumMod val="65000"/>
                    <a:lumOff val="35000"/>
                  </a:schemeClr>
                </a:solidFill>
                <a:latin typeface="Noto Sans"/>
                <a:ea typeface="Noto Sans"/>
                <a:cs typeface="Noto Sans"/>
              </a:rPr>
              <a:t>.</a:t>
            </a:r>
            <a:r>
              <a:rPr lang="en-US" sz="900" dirty="0">
                <a:solidFill>
                  <a:schemeClr val="tx1">
                    <a:lumMod val="65000"/>
                    <a:lumOff val="35000"/>
                  </a:schemeClr>
                </a:solidFill>
                <a:latin typeface="Noto Sans"/>
                <a:ea typeface="Noto Sans"/>
                <a:cs typeface="Noto Sans"/>
              </a:rPr>
              <a:t> You will start the discipline that usually graduates have once in full-time employment</a:t>
            </a:r>
            <a:r>
              <a:rPr lang="en-US" dirty="0">
                <a:solidFill>
                  <a:schemeClr val="tx1">
                    <a:lumMod val="65000"/>
                    <a:lumOff val="35000"/>
                  </a:schemeClr>
                </a:solidFill>
                <a:latin typeface="Noto Sans"/>
                <a:ea typeface="Noto Sans"/>
                <a:cs typeface="Noto Sans"/>
              </a:rPr>
              <a:t>.</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Next, we’ll look at </a:t>
            </a:r>
            <a:r>
              <a:rPr lang="en-US" sz="900" b="1" dirty="0">
                <a:solidFill>
                  <a:schemeClr val="tx1">
                    <a:lumMod val="65000"/>
                    <a:lumOff val="35000"/>
                  </a:schemeClr>
                </a:solidFill>
                <a:latin typeface="Noto Sans"/>
                <a:ea typeface="Noto Sans"/>
                <a:cs typeface="Noto Sans"/>
              </a:rPr>
              <a:t>real examples</a:t>
            </a:r>
            <a:r>
              <a:rPr lang="en-US" sz="900" dirty="0">
                <a:solidFill>
                  <a:schemeClr val="tx1">
                    <a:lumMod val="65000"/>
                    <a:lumOff val="35000"/>
                  </a:schemeClr>
                </a:solidFill>
                <a:latin typeface="Noto Sans"/>
                <a:ea typeface="Noto Sans"/>
                <a:cs typeface="Noto Sans"/>
              </a:rPr>
              <a:t> from student experiences.</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Font typeface="+mj-lt"/>
              <a:buAutoNum type="arabicPeriod"/>
            </a:pPr>
            <a:r>
              <a:rPr lang="en-US" sz="900" dirty="0">
                <a:solidFill>
                  <a:schemeClr val="tx1">
                    <a:lumMod val="65000"/>
                    <a:lumOff val="35000"/>
                  </a:schemeClr>
                </a:solidFill>
                <a:latin typeface="Noto Sans"/>
                <a:ea typeface="Noto Sans"/>
                <a:cs typeface="Noto Sans"/>
              </a:rPr>
              <a:t>To get started use the QR code to get to the correct page.</a:t>
            </a:r>
          </a:p>
          <a:p>
            <a:pPr marL="228600" indent="-228600">
              <a:buFont typeface="+mj-lt"/>
              <a:buAutoNum type="arabicPeriod"/>
            </a:pPr>
            <a:r>
              <a:rPr lang="en-US" sz="900" dirty="0">
                <a:solidFill>
                  <a:schemeClr val="tx1">
                    <a:lumMod val="65000"/>
                    <a:lumOff val="35000"/>
                  </a:schemeClr>
                </a:solidFill>
                <a:latin typeface="Noto Sans"/>
                <a:ea typeface="Noto Sans"/>
                <a:cs typeface="Noto Sans"/>
              </a:rPr>
              <a:t>Download it and begin filling it in as you gain experience.</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It’s a great way to stay ahead, show your commitment to employers and make your future IPD journey much easier.</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You will note that all bullet points make suggestions towards activities that are over and above your degree requirements.</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We recommend that you follow them. </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2570549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start recording your Initial Professional Development (IPD):</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Attributes Achievement Form</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there are 7 attributes that professionals measure themselves against and they are usually used on an online system (IPD Online). The version we will show you in this presentation is designed for students. It helps you log what skills and knowledge you’re gaining as you go. Think of it as your personal progress tracker.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PDR (Personal Development Record)</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This is the first one of two records to track your Continuing Professional Development (CPD), like events, training, or learning outside your degree. All ICE members need to keep CPD records.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DAP (Development Action Plan)</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 This helps you plan what you want to learn next. It’s a great way to stay focused and set goals for your development. </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 this presentation we will illustrate these records.</a:t>
            </a:r>
          </a:p>
          <a:p>
            <a:pPr marL="742950" lvl="1" indent="-285750">
              <a:spcAft>
                <a:spcPts val="600"/>
              </a:spcAft>
              <a:buFont typeface="Arial,Sans-Serif"/>
              <a:buChar char="•"/>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1105844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a:solidFill>
                  <a:schemeClr val="tx1">
                    <a:lumMod val="65000"/>
                    <a:lumOff val="35000"/>
                  </a:schemeClr>
                </a:solidFill>
              </a:rPr>
              <a:t>These are the 7 criteria that ICE uses to measure competence.</a:t>
            </a:r>
            <a:endParaRPr lang="en-US" dirty="0">
              <a:solidFill>
                <a:srgbClr val="444444"/>
              </a:solidFill>
            </a:endParaRPr>
          </a:p>
          <a:p>
            <a:r>
              <a:rPr lang="en-GB">
                <a:solidFill>
                  <a:schemeClr val="tx1">
                    <a:lumMod val="65000"/>
                    <a:lumOff val="35000"/>
                  </a:schemeClr>
                </a:solidFill>
              </a:rPr>
              <a:t>They are very intuitive.</a:t>
            </a:r>
            <a:endParaRPr lang="en-US">
              <a:solidFill>
                <a:srgbClr val="444444"/>
              </a:solidFill>
            </a:endParaRPr>
          </a:p>
          <a:p>
            <a:endParaRPr lang="en-US" dirty="0">
              <a:solidFill>
                <a:srgbClr val="444444"/>
              </a:solidFill>
            </a:endParaRPr>
          </a:p>
          <a:p>
            <a:pPr marL="228600" indent="-228600">
              <a:spcAft>
                <a:spcPts val="600"/>
              </a:spcAft>
              <a:buAutoNum type="arabicPeriod"/>
            </a:pPr>
            <a:r>
              <a:rPr lang="en-US" b="1">
                <a:solidFill>
                  <a:schemeClr val="tx1">
                    <a:lumMod val="65000"/>
                    <a:lumOff val="35000"/>
                  </a:schemeClr>
                </a:solidFill>
              </a:rPr>
              <a:t>Understanding and Practical Application of Engineering: </a:t>
            </a:r>
            <a:r>
              <a:rPr lang="en-US">
                <a:solidFill>
                  <a:schemeClr val="tx1">
                    <a:lumMod val="65000"/>
                    <a:lumOff val="35000"/>
                  </a:schemeClr>
                </a:solidFill>
              </a:rPr>
              <a:t>Demonstrate deep knowledge of engineering principles and their practical use.</a:t>
            </a:r>
            <a:endParaRPr lang="en-US" dirty="0">
              <a:solidFill>
                <a:srgbClr val="444444"/>
              </a:solidFill>
            </a:endParaRPr>
          </a:p>
          <a:p>
            <a:pPr marL="228600" indent="-228600">
              <a:spcAft>
                <a:spcPts val="600"/>
              </a:spcAft>
              <a:buAutoNum type="arabicPeriod"/>
            </a:pPr>
            <a:r>
              <a:rPr lang="en-US" b="1">
                <a:solidFill>
                  <a:schemeClr val="tx1">
                    <a:lumMod val="65000"/>
                    <a:lumOff val="35000"/>
                  </a:schemeClr>
                </a:solidFill>
              </a:rPr>
              <a:t>Management and Leadership: </a:t>
            </a:r>
            <a:r>
              <a:rPr lang="en-US">
                <a:solidFill>
                  <a:schemeClr val="tx1">
                    <a:lumMod val="65000"/>
                    <a:lumOff val="35000"/>
                  </a:schemeClr>
                </a:solidFill>
              </a:rPr>
              <a:t>Plan, manage, and lead engineering tasks and projects effectively.</a:t>
            </a:r>
            <a:endParaRPr lang="en-US" dirty="0">
              <a:solidFill>
                <a:srgbClr val="444444"/>
              </a:solidFill>
            </a:endParaRPr>
          </a:p>
          <a:p>
            <a:pPr marL="228600" indent="-228600">
              <a:spcAft>
                <a:spcPts val="600"/>
              </a:spcAft>
              <a:buAutoNum type="arabicPeriod"/>
            </a:pPr>
            <a:r>
              <a:rPr lang="en-US" b="1">
                <a:solidFill>
                  <a:schemeClr val="tx1">
                    <a:lumMod val="65000"/>
                    <a:lumOff val="35000"/>
                  </a:schemeClr>
                </a:solidFill>
              </a:rPr>
              <a:t>Commercial Ability: </a:t>
            </a:r>
            <a:r>
              <a:rPr lang="en-US">
                <a:solidFill>
                  <a:schemeClr val="tx1">
                    <a:lumMod val="65000"/>
                    <a:lumOff val="35000"/>
                  </a:schemeClr>
                </a:solidFill>
              </a:rPr>
              <a:t>Understand and apply commercial and financial principles in engineering contexts.</a:t>
            </a:r>
            <a:endParaRPr lang="en-US" dirty="0">
              <a:solidFill>
                <a:srgbClr val="444444"/>
              </a:solidFill>
            </a:endParaRPr>
          </a:p>
          <a:p>
            <a:pPr marL="228600" indent="-228600">
              <a:spcAft>
                <a:spcPts val="600"/>
              </a:spcAft>
              <a:buAutoNum type="arabicPeriod"/>
            </a:pPr>
            <a:r>
              <a:rPr lang="en-US" b="1">
                <a:solidFill>
                  <a:schemeClr val="tx1">
                    <a:lumMod val="65000"/>
                    <a:lumOff val="35000"/>
                  </a:schemeClr>
                </a:solidFill>
              </a:rPr>
              <a:t>Health, Safety, and Welfare: </a:t>
            </a:r>
            <a:r>
              <a:rPr lang="en-US">
                <a:solidFill>
                  <a:schemeClr val="tx1">
                    <a:lumMod val="65000"/>
                    <a:lumOff val="35000"/>
                  </a:schemeClr>
                </a:solidFill>
              </a:rPr>
              <a:t>Prioritize and ensure the health, safety, and welfare of all stakeholders.</a:t>
            </a:r>
            <a:endParaRPr lang="en-US" dirty="0">
              <a:solidFill>
                <a:srgbClr val="444444"/>
              </a:solidFill>
            </a:endParaRPr>
          </a:p>
          <a:p>
            <a:pPr marL="228600" indent="-228600">
              <a:spcAft>
                <a:spcPts val="600"/>
              </a:spcAft>
              <a:buAutoNum type="arabicPeriod"/>
            </a:pPr>
            <a:r>
              <a:rPr lang="en-US" b="1">
                <a:solidFill>
                  <a:schemeClr val="tx1">
                    <a:lumMod val="65000"/>
                    <a:lumOff val="35000"/>
                  </a:schemeClr>
                </a:solidFill>
              </a:rPr>
              <a:t>Sustainable Development: </a:t>
            </a:r>
            <a:r>
              <a:rPr lang="en-US">
                <a:solidFill>
                  <a:schemeClr val="tx1">
                    <a:lumMod val="65000"/>
                    <a:lumOff val="35000"/>
                  </a:schemeClr>
                </a:solidFill>
              </a:rPr>
              <a:t>Promote and implement sustainable practices in engineering projects.</a:t>
            </a:r>
            <a:endParaRPr lang="en-US" dirty="0">
              <a:solidFill>
                <a:srgbClr val="444444"/>
              </a:solidFill>
            </a:endParaRPr>
          </a:p>
          <a:p>
            <a:pPr marL="228600" indent="-228600">
              <a:spcAft>
                <a:spcPts val="600"/>
              </a:spcAft>
              <a:buAutoNum type="arabicPeriod"/>
            </a:pPr>
            <a:r>
              <a:rPr lang="en-US" b="1" dirty="0">
                <a:solidFill>
                  <a:schemeClr val="tx1">
                    <a:lumMod val="65000"/>
                    <a:lumOff val="35000"/>
                  </a:schemeClr>
                </a:solidFill>
              </a:rPr>
              <a:t>Interpersonal Skills and Communication: </a:t>
            </a:r>
            <a:r>
              <a:rPr lang="en-US" dirty="0">
                <a:solidFill>
                  <a:schemeClr val="tx1">
                    <a:lumMod val="65000"/>
                    <a:lumOff val="35000"/>
                  </a:schemeClr>
                </a:solidFill>
              </a:rPr>
              <a:t>Communicate effectively and work collaboratively with diverse teams.</a:t>
            </a:r>
            <a:endParaRPr lang="en-US" dirty="0">
              <a:solidFill>
                <a:srgbClr val="444444"/>
              </a:solidFill>
            </a:endParaRPr>
          </a:p>
          <a:p>
            <a:pPr marL="228600" indent="-228600">
              <a:spcAft>
                <a:spcPts val="600"/>
              </a:spcAft>
              <a:buAutoNum type="arabicPeriod"/>
            </a:pPr>
            <a:r>
              <a:rPr lang="en-US" b="1" dirty="0">
                <a:solidFill>
                  <a:schemeClr val="tx1">
                    <a:lumMod val="65000"/>
                    <a:lumOff val="35000"/>
                  </a:schemeClr>
                </a:solidFill>
              </a:rPr>
              <a:t>Professional Commitment: </a:t>
            </a:r>
            <a:r>
              <a:rPr lang="en-US" dirty="0">
                <a:solidFill>
                  <a:schemeClr val="tx1">
                    <a:lumMod val="65000"/>
                    <a:lumOff val="35000"/>
                  </a:schemeClr>
                </a:solidFill>
              </a:rPr>
              <a:t>Show dedication to continuous professional development and ethical practice.</a:t>
            </a:r>
            <a:endParaRPr lang="en-US" dirty="0">
              <a:solidFill>
                <a:srgbClr val="444444"/>
              </a:solidFill>
            </a:endParaRPr>
          </a:p>
          <a:p>
            <a:endParaRPr lang="en-GB" dirty="0">
              <a:solidFill>
                <a:srgbClr val="444444"/>
              </a:solidFill>
            </a:endParaRPr>
          </a:p>
          <a:p>
            <a:r>
              <a:rPr lang="en-US" dirty="0">
                <a:solidFill>
                  <a:schemeClr val="tx1">
                    <a:lumMod val="65000"/>
                    <a:lumOff val="35000"/>
                  </a:schemeClr>
                </a:solidFill>
              </a:rPr>
              <a:t>As students, you can start using the same set of examples from your student life. While these may not carry much weight during your future professional review, starting now gives you a head start. </a:t>
            </a:r>
            <a:endParaRPr lang="en-US" dirty="0">
              <a:solidFill>
                <a:srgbClr val="444444"/>
              </a:solidFill>
            </a:endParaRPr>
          </a:p>
          <a:p>
            <a:endParaRPr lang="en-US" dirty="0">
              <a:solidFill>
                <a:srgbClr val="444444"/>
              </a:solidFill>
            </a:endParaRPr>
          </a:p>
          <a:p>
            <a:r>
              <a:rPr lang="en-US" dirty="0">
                <a:solidFill>
                  <a:schemeClr val="tx1">
                    <a:lumMod val="65000"/>
                    <a:lumOff val="35000"/>
                  </a:schemeClr>
                </a:solidFill>
              </a:rPr>
              <a:t>You'll become familiar with the ICE system before entering the professional world, allowing you to seek and identify support for your future progress, regardless of the level of structured support available.</a:t>
            </a:r>
            <a:endParaRPr lang="en-GB" dirty="0">
              <a:solidFill>
                <a:srgbClr val="444444"/>
              </a:solidFill>
            </a:endParaRPr>
          </a:p>
          <a:p>
            <a:endParaRPr lang="en-GB" dirty="0">
              <a:solidFill>
                <a:srgbClr val="444444"/>
              </a:solidFill>
            </a:endParaRPr>
          </a:p>
          <a:p>
            <a:endParaRPr lang="en-GB"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5</a:t>
            </a:fld>
            <a:endParaRPr lang="en-US" dirty="0"/>
          </a:p>
        </p:txBody>
      </p:sp>
    </p:spTree>
    <p:extLst>
      <p:ext uri="{BB962C8B-B14F-4D97-AF65-F5344CB8AC3E}">
        <p14:creationId xmlns:p14="http://schemas.microsoft.com/office/powerpoint/2010/main" val="3246434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is a great example of how your experiences outside the classroom can demonstrate your growing engineering knowledge.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209242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solidFill>
                  <a:schemeClr val="tx1">
                    <a:lumMod val="65000"/>
                    <a:lumOff val="35000"/>
                  </a:schemeClr>
                </a:solidFill>
                <a:latin typeface="Noto Sans"/>
                <a:ea typeface="Noto Sans"/>
                <a:cs typeface="Noto Sans"/>
              </a:rPr>
              <a:t>As a </a:t>
            </a:r>
            <a:r>
              <a:rPr lang="en-US" dirty="0">
                <a:solidFill>
                  <a:schemeClr val="tx1">
                    <a:lumMod val="65000"/>
                    <a:lumOff val="35000"/>
                  </a:schemeClr>
                </a:solidFill>
                <a:latin typeface="Noto Sans"/>
                <a:ea typeface="Noto Sans"/>
                <a:cs typeface="Noto Sans"/>
              </a:rPr>
              <a:t>Student</a:t>
            </a:r>
            <a:r>
              <a:rPr lang="en-US" sz="900" dirty="0">
                <a:solidFill>
                  <a:schemeClr val="tx1">
                    <a:lumMod val="65000"/>
                    <a:lumOff val="35000"/>
                  </a:schemeClr>
                </a:solidFill>
                <a:latin typeface="Noto Sans"/>
                <a:ea typeface="Noto Sans"/>
                <a:cs typeface="Noto Sans"/>
              </a:rPr>
              <a:t> </a:t>
            </a:r>
            <a:r>
              <a:rPr lang="en-US" dirty="0">
                <a:solidFill>
                  <a:schemeClr val="tx1">
                    <a:lumMod val="65000"/>
                    <a:lumOff val="35000"/>
                  </a:schemeClr>
                </a:solidFill>
                <a:latin typeface="Noto Sans"/>
                <a:ea typeface="Noto Sans"/>
                <a:cs typeface="Noto Sans"/>
              </a:rPr>
              <a:t>Member</a:t>
            </a:r>
            <a:r>
              <a:rPr lang="en-US" sz="900" dirty="0">
                <a:solidFill>
                  <a:schemeClr val="tx1">
                    <a:lumMod val="65000"/>
                    <a:lumOff val="35000"/>
                  </a:schemeClr>
                </a:solidFill>
                <a:latin typeface="Noto Sans"/>
                <a:ea typeface="Noto Sans"/>
                <a:cs typeface="Noto Sans"/>
              </a:rPr>
              <a:t> of the ICE, you can start building your professional development record using two simple tools:</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dirty="0">
                <a:solidFill>
                  <a:schemeClr val="tx1">
                    <a:lumMod val="65000"/>
                    <a:lumOff val="35000"/>
                  </a:schemeClr>
                </a:solidFill>
                <a:latin typeface="Noto Sans"/>
                <a:ea typeface="Noto Sans"/>
                <a:cs typeface="Noto Sans"/>
              </a:rPr>
              <a:t>Development Action Plan (DAP)</a:t>
            </a:r>
          </a:p>
          <a:p>
            <a:r>
              <a:rPr lang="en-US" sz="900" dirty="0">
                <a:solidFill>
                  <a:schemeClr val="tx1">
                    <a:lumMod val="65000"/>
                    <a:lumOff val="35000"/>
                  </a:schemeClr>
                </a:solidFill>
                <a:latin typeface="Noto Sans"/>
                <a:ea typeface="Noto Sans"/>
                <a:cs typeface="Noto Sans"/>
              </a:rPr>
              <a:t>Use this to set goals for your learning and development.</a:t>
            </a:r>
          </a:p>
          <a:p>
            <a:r>
              <a:rPr lang="en-US" sz="900" dirty="0">
                <a:solidFill>
                  <a:schemeClr val="tx1">
                    <a:lumMod val="65000"/>
                    <a:lumOff val="35000"/>
                  </a:schemeClr>
                </a:solidFill>
                <a:latin typeface="Noto Sans"/>
                <a:ea typeface="Noto Sans"/>
                <a:cs typeface="Noto Sans"/>
              </a:rPr>
              <a:t>Think about what skills or experiences you want to gain—like attending a site visit, improving presentation skills, or learning about sustainability.</a:t>
            </a:r>
          </a:p>
          <a:p>
            <a:r>
              <a:rPr lang="en-US" sz="900" dirty="0">
                <a:solidFill>
                  <a:schemeClr val="tx1">
                    <a:lumMod val="65000"/>
                    <a:lumOff val="35000"/>
                  </a:schemeClr>
                </a:solidFill>
                <a:latin typeface="Noto Sans"/>
                <a:ea typeface="Noto Sans"/>
                <a:cs typeface="Noto Sans"/>
              </a:rPr>
              <a:t>Update it regularly as your goals evolve.</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dirty="0">
                <a:solidFill>
                  <a:schemeClr val="tx1">
                    <a:lumMod val="65000"/>
                    <a:lumOff val="35000"/>
                  </a:schemeClr>
                </a:solidFill>
                <a:latin typeface="Noto Sans"/>
                <a:ea typeface="Noto Sans"/>
                <a:cs typeface="Noto Sans"/>
              </a:rPr>
              <a:t>Personal Development Record (PDR)</a:t>
            </a:r>
          </a:p>
          <a:p>
            <a:r>
              <a:rPr lang="en-US" sz="900" dirty="0">
                <a:solidFill>
                  <a:schemeClr val="tx1">
                    <a:lumMod val="65000"/>
                    <a:lumOff val="35000"/>
                  </a:schemeClr>
                </a:solidFill>
                <a:latin typeface="Noto Sans"/>
                <a:ea typeface="Noto Sans"/>
                <a:cs typeface="Noto Sans"/>
              </a:rPr>
              <a:t>Use this to log what you’ve done—lectures, placements, volunteering, or events.</a:t>
            </a:r>
          </a:p>
          <a:p>
            <a:r>
              <a:rPr lang="en-US" sz="900" dirty="0">
                <a:solidFill>
                  <a:schemeClr val="tx1">
                    <a:lumMod val="65000"/>
                    <a:lumOff val="35000"/>
                  </a:schemeClr>
                </a:solidFill>
                <a:latin typeface="Noto Sans"/>
                <a:ea typeface="Noto Sans"/>
                <a:cs typeface="Noto Sans"/>
              </a:rPr>
              <a:t>Include the date, a short description, and what you learned.</a:t>
            </a:r>
          </a:p>
          <a:p>
            <a:r>
              <a:rPr lang="en-US" sz="900" dirty="0">
                <a:solidFill>
                  <a:schemeClr val="tx1">
                    <a:lumMod val="65000"/>
                    <a:lumOff val="35000"/>
                  </a:schemeClr>
                </a:solidFill>
                <a:latin typeface="Noto Sans"/>
                <a:ea typeface="Noto Sans"/>
                <a:cs typeface="Noto Sans"/>
              </a:rPr>
              <a:t>This helps you reflect on your progress and prepare for future job applications or ICE membership.</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You will be expected to keep these records as a professional. All professional bodies require it or expect it.</a:t>
            </a:r>
            <a:endParaRPr lang="en-GB" sz="900" dirty="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1234662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dirty="0">
                <a:solidFill>
                  <a:schemeClr val="tx1">
                    <a:lumMod val="65000"/>
                    <a:lumOff val="35000"/>
                  </a:schemeClr>
                </a:solidFill>
                <a:latin typeface="Noto Sans"/>
                <a:ea typeface="Noto Sans"/>
                <a:cs typeface="Noto Sans"/>
              </a:rPr>
              <a:t>As a </a:t>
            </a:r>
            <a:r>
              <a:rPr lang="en-US" dirty="0">
                <a:solidFill>
                  <a:schemeClr val="tx1">
                    <a:lumMod val="65000"/>
                    <a:lumOff val="35000"/>
                  </a:schemeClr>
                </a:solidFill>
                <a:latin typeface="Noto Sans"/>
                <a:ea typeface="Noto Sans"/>
                <a:cs typeface="Noto Sans"/>
              </a:rPr>
              <a:t>Student</a:t>
            </a:r>
            <a:r>
              <a:rPr lang="en-US" sz="900" dirty="0">
                <a:solidFill>
                  <a:schemeClr val="tx1">
                    <a:lumMod val="65000"/>
                    <a:lumOff val="35000"/>
                  </a:schemeClr>
                </a:solidFill>
                <a:latin typeface="Noto Sans"/>
                <a:ea typeface="Noto Sans"/>
                <a:cs typeface="Noto Sans"/>
              </a:rPr>
              <a:t> </a:t>
            </a:r>
            <a:r>
              <a:rPr lang="en-US" dirty="0">
                <a:solidFill>
                  <a:schemeClr val="tx1">
                    <a:lumMod val="65000"/>
                    <a:lumOff val="35000"/>
                  </a:schemeClr>
                </a:solidFill>
                <a:latin typeface="Noto Sans"/>
                <a:ea typeface="Noto Sans"/>
                <a:cs typeface="Noto Sans"/>
              </a:rPr>
              <a:t>Member</a:t>
            </a:r>
            <a:r>
              <a:rPr lang="en-US" sz="900" dirty="0">
                <a:solidFill>
                  <a:schemeClr val="tx1">
                    <a:lumMod val="65000"/>
                    <a:lumOff val="35000"/>
                  </a:schemeClr>
                </a:solidFill>
                <a:latin typeface="Noto Sans"/>
                <a:ea typeface="Noto Sans"/>
                <a:cs typeface="Noto Sans"/>
              </a:rPr>
              <a:t> of ICE, you can start logging your Continuing Professional Development (CPD) now.</a:t>
            </a:r>
          </a:p>
          <a:p>
            <a:endParaRPr lang="en-US" sz="900" b="1"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dirty="0">
                <a:solidFill>
                  <a:schemeClr val="tx1">
                    <a:lumMod val="65000"/>
                    <a:lumOff val="35000"/>
                  </a:schemeClr>
                </a:solidFill>
                <a:latin typeface="Noto Sans"/>
                <a:ea typeface="Noto Sans"/>
                <a:cs typeface="Noto Sans"/>
              </a:rPr>
              <a:t>Scan the QR code</a:t>
            </a:r>
            <a:r>
              <a:rPr lang="en-US" sz="900" dirty="0">
                <a:solidFill>
                  <a:schemeClr val="tx1">
                    <a:lumMod val="65000"/>
                    <a:lumOff val="35000"/>
                  </a:schemeClr>
                </a:solidFill>
                <a:latin typeface="Noto Sans"/>
                <a:ea typeface="Noto Sans"/>
                <a:cs typeface="Noto Sans"/>
              </a:rPr>
              <a:t> on this slide to go straight to the student CPD record template on the ICE website.</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Use it to record lectures, site visits, volunteering, or any learning outside your degree. Anything you think you have learned something from: as long as you can describe what it is that you have learned and how you have </a:t>
            </a:r>
            <a:r>
              <a:rPr lang="en-US" dirty="0">
                <a:solidFill>
                  <a:schemeClr val="tx1">
                    <a:lumMod val="65000"/>
                    <a:lumOff val="35000"/>
                  </a:schemeClr>
                </a:solidFill>
                <a:latin typeface="Noto Sans"/>
                <a:ea typeface="Noto Sans"/>
                <a:cs typeface="Noto Sans"/>
              </a:rPr>
              <a:t>benefited</a:t>
            </a:r>
            <a:r>
              <a:rPr lang="en-US" sz="900" dirty="0">
                <a:solidFill>
                  <a:schemeClr val="tx1">
                    <a:lumMod val="65000"/>
                    <a:lumOff val="35000"/>
                  </a:schemeClr>
                </a:solidFill>
                <a:latin typeface="Noto Sans"/>
                <a:ea typeface="Noto Sans"/>
                <a:cs typeface="Noto Sans"/>
              </a:rPr>
              <a:t>! </a:t>
            </a:r>
          </a:p>
          <a:p>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lumMod val="65000"/>
                    <a:lumOff val="35000"/>
                  </a:schemeClr>
                </a:solidFill>
                <a:latin typeface="Noto Sans"/>
                <a:ea typeface="Noto Sans"/>
                <a:cs typeface="Noto Sans"/>
              </a:rPr>
              <a:t>It’s a great way to build good habits and show your commitment to professional growth</a:t>
            </a:r>
            <a:r>
              <a:rPr lang="en-US" dirty="0">
                <a:solidFill>
                  <a:schemeClr val="tx1">
                    <a:lumMod val="65000"/>
                    <a:lumOff val="35000"/>
                  </a:schemeClr>
                </a:solidFill>
                <a:latin typeface="Noto Sans"/>
                <a:ea typeface="Noto Sans"/>
                <a:cs typeface="Noto Sans"/>
              </a:rPr>
              <a:t>.</a:t>
            </a:r>
            <a:endParaRPr lang="en-US"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dirty="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34555927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91447" y="4634791"/>
            <a:ext cx="169872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1/23/2026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1/23/2026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1/23/2026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1/23/2026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1/23/2026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a:off x="5684241" y="0"/>
            <a:ext cx="3459758" cy="2384213"/>
          </a:xfrm>
          <a:prstGeom prst="rect">
            <a:avLst/>
          </a:prstGeom>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1/23/2026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ice.org.uk/your-career/how-to-become-a-professionally-qualified-engineer/if-you-are-studying/advice-for-student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0.xml"/><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0.xml"/><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hyperlink" Target="https://www.ice.org.uk/download-centre/cpd-guidance-for-student-members" TargetMode="Externa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3" y="3488157"/>
            <a:ext cx="8687875" cy="686193"/>
          </a:xfrm>
        </p:spPr>
        <p:txBody>
          <a:bodyPr>
            <a:normAutofit fontScale="90000"/>
          </a:bodyPr>
          <a:lstStyle/>
          <a:p>
            <a:r>
              <a:rPr lang="en-US" dirty="0">
                <a:latin typeface="Noto Sans Light"/>
                <a:ea typeface="Noto Sans Light"/>
                <a:cs typeface="Noto Sans Light"/>
              </a:rPr>
              <a:t>ICE student membership: IPD for students </a:t>
            </a:r>
            <a:endParaRPr lang="en-US" dirty="0"/>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174361"/>
            <a:ext cx="6858000" cy="751134"/>
          </a:xfrm>
        </p:spPr>
        <p:txBody>
          <a:bodyPr vert="horz" lIns="91440" tIns="45720" rIns="91440" bIns="45720" rtlCol="0" anchor="t">
            <a:normAutofit/>
          </a:bodyPr>
          <a:lstStyle/>
          <a:p>
            <a:r>
              <a:rPr lang="en-US" dirty="0">
                <a:latin typeface="Noto Sans"/>
                <a:ea typeface="Noto Sans"/>
                <a:cs typeface="Noto Sans"/>
              </a:rPr>
              <a:t>Join the world's leading civil engineering institution </a:t>
            </a:r>
          </a:p>
          <a:p>
            <a:endParaRPr lang="en-US" dirty="0"/>
          </a:p>
        </p:txBody>
      </p:sp>
      <p:pic>
        <p:nvPicPr>
          <p:cNvPr id="19" name="Picture Placeholder 18" descr="A group of people standing around a table&#10;&#10;AI-generated content may be incorrect.">
            <a:extLst>
              <a:ext uri="{FF2B5EF4-FFF2-40B4-BE49-F238E27FC236}">
                <a16:creationId xmlns:a16="http://schemas.microsoft.com/office/drawing/2014/main" id="{36ED4CD7-84DB-1E0B-EB05-6ED224178C8B}"/>
              </a:ext>
            </a:extLst>
          </p:cNvPr>
          <p:cNvPicPr>
            <a:picLocks noGrp="1" noChangeAspect="1"/>
          </p:cNvPicPr>
          <p:nvPr>
            <p:ph type="pic" sz="quarter" idx="16"/>
          </p:nvPr>
        </p:nvPicPr>
        <p:blipFill>
          <a:blip r:embed="rId3"/>
          <a:srcRect t="13578" b="38190"/>
          <a:stretch>
            <a:fillRect/>
          </a:stretch>
        </p:blipFill>
        <p:spPr>
          <a:xfrm>
            <a:off x="3458" y="0"/>
            <a:ext cx="9144000" cy="3196059"/>
          </a:xfr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099" y="0"/>
            <a:ext cx="5001897" cy="3189589"/>
          </a:xfrm>
          <a:prstGeom prst="rect">
            <a:avLst/>
          </a:prstGeom>
        </p:spPr>
      </p:pic>
      <p:pic>
        <p:nvPicPr>
          <p:cNvPr id="2" name="Picture 1" descr="A qr code with black circles&#10;&#10;Description automatically generated">
            <a:extLst>
              <a:ext uri="{FF2B5EF4-FFF2-40B4-BE49-F238E27FC236}">
                <a16:creationId xmlns:a16="http://schemas.microsoft.com/office/drawing/2014/main" id="{7D3397EF-2AAA-970F-A79F-38EC76C34CEF}"/>
              </a:ext>
            </a:extLst>
          </p:cNvPr>
          <p:cNvPicPr>
            <a:picLocks noChangeAspect="1"/>
          </p:cNvPicPr>
          <p:nvPr/>
        </p:nvPicPr>
        <p:blipFill>
          <a:blip r:embed="rId5"/>
          <a:stretch>
            <a:fillRect/>
          </a:stretch>
        </p:blipFill>
        <p:spPr>
          <a:xfrm>
            <a:off x="6189903" y="4108150"/>
            <a:ext cx="904875" cy="895350"/>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3B4A9-84FB-F5ED-A7AC-8E81C0B0B351}"/>
              </a:ext>
            </a:extLst>
          </p:cNvPr>
          <p:cNvSpPr>
            <a:spLocks noGrp="1"/>
          </p:cNvSpPr>
          <p:nvPr>
            <p:ph type="title"/>
          </p:nvPr>
        </p:nvSpPr>
        <p:spPr/>
        <p:txBody>
          <a:bodyPr/>
          <a:lstStyle/>
          <a:p>
            <a:r>
              <a:rPr lang="en-US" dirty="0">
                <a:ea typeface="Noto Sans Light"/>
                <a:cs typeface="Noto Sans Light"/>
              </a:rPr>
              <a:t>Enrich your curriculum while studying at university</a:t>
            </a:r>
          </a:p>
        </p:txBody>
      </p:sp>
      <p:pic>
        <p:nvPicPr>
          <p:cNvPr id="6" name="Picture 5" descr="A screenshot of a web page&#10;&#10;AI-generated content may be incorrect.">
            <a:extLst>
              <a:ext uri="{FF2B5EF4-FFF2-40B4-BE49-F238E27FC236}">
                <a16:creationId xmlns:a16="http://schemas.microsoft.com/office/drawing/2014/main" id="{F40E43F4-A202-0A3C-B95B-A14190F1EA25}"/>
              </a:ext>
            </a:extLst>
          </p:cNvPr>
          <p:cNvPicPr>
            <a:picLocks noChangeAspect="1"/>
          </p:cNvPicPr>
          <p:nvPr/>
        </p:nvPicPr>
        <p:blipFill>
          <a:blip r:embed="rId3"/>
          <a:stretch>
            <a:fillRect/>
          </a:stretch>
        </p:blipFill>
        <p:spPr>
          <a:xfrm>
            <a:off x="281667" y="1267945"/>
            <a:ext cx="3481667" cy="3576918"/>
          </a:xfrm>
          <a:prstGeom prst="rect">
            <a:avLst/>
          </a:prstGeom>
          <a:effectLst>
            <a:outerShdw blurRad="50800" dist="38100" dir="2700000">
              <a:srgbClr val="000000">
                <a:alpha val="40000"/>
              </a:srgbClr>
            </a:outerShdw>
          </a:effectLst>
        </p:spPr>
      </p:pic>
      <p:sp>
        <p:nvSpPr>
          <p:cNvPr id="3" name="TextBox 2">
            <a:extLst>
              <a:ext uri="{FF2B5EF4-FFF2-40B4-BE49-F238E27FC236}">
                <a16:creationId xmlns:a16="http://schemas.microsoft.com/office/drawing/2014/main" id="{081637B0-1C3F-85F5-9DF4-D431FC6AF45E}"/>
              </a:ext>
            </a:extLst>
          </p:cNvPr>
          <p:cNvSpPr txBox="1"/>
          <p:nvPr/>
        </p:nvSpPr>
        <p:spPr>
          <a:xfrm>
            <a:off x="3817926" y="3574293"/>
            <a:ext cx="33908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Noto Sans Light"/>
                <a:cs typeface="Noto Sans Light"/>
                <a:hlinkClick r:id="rId4"/>
              </a:rPr>
              <a:t>ice.org.uk/advice-for-students</a:t>
            </a:r>
            <a:endParaRPr lang="en-US"/>
          </a:p>
        </p:txBody>
      </p:sp>
      <p:pic>
        <p:nvPicPr>
          <p:cNvPr id="5" name="Picture 4" descr="A screenshot of a white text&#10;&#10;AI-generated content may be incorrect.">
            <a:extLst>
              <a:ext uri="{FF2B5EF4-FFF2-40B4-BE49-F238E27FC236}">
                <a16:creationId xmlns:a16="http://schemas.microsoft.com/office/drawing/2014/main" id="{910E9026-748B-B446-584F-B89D3601DFD4}"/>
              </a:ext>
            </a:extLst>
          </p:cNvPr>
          <p:cNvPicPr>
            <a:picLocks noChangeAspect="1"/>
          </p:cNvPicPr>
          <p:nvPr/>
        </p:nvPicPr>
        <p:blipFill>
          <a:blip r:embed="rId5"/>
          <a:stretch>
            <a:fillRect/>
          </a:stretch>
        </p:blipFill>
        <p:spPr>
          <a:xfrm>
            <a:off x="3873758" y="1404793"/>
            <a:ext cx="3127546" cy="1959887"/>
          </a:xfrm>
          <a:prstGeom prst="rect">
            <a:avLst/>
          </a:prstGeom>
          <a:effectLst>
            <a:outerShdw blurRad="50800" dist="38100" dir="2700000">
              <a:srgbClr val="000000">
                <a:alpha val="40000"/>
              </a:srgbClr>
            </a:outerShdw>
          </a:effectLst>
        </p:spPr>
      </p:pic>
      <p:pic>
        <p:nvPicPr>
          <p:cNvPr id="9" name="Picture 8" descr="A qr code with black squares&#10;&#10;AI-generated content may be incorrect.">
            <a:extLst>
              <a:ext uri="{FF2B5EF4-FFF2-40B4-BE49-F238E27FC236}">
                <a16:creationId xmlns:a16="http://schemas.microsoft.com/office/drawing/2014/main" id="{13036DD3-EF2D-022E-530F-433F72847488}"/>
              </a:ext>
            </a:extLst>
          </p:cNvPr>
          <p:cNvPicPr>
            <a:picLocks noChangeAspect="1"/>
          </p:cNvPicPr>
          <p:nvPr/>
        </p:nvPicPr>
        <p:blipFill>
          <a:blip r:embed="rId6"/>
          <a:stretch>
            <a:fillRect/>
          </a:stretch>
        </p:blipFill>
        <p:spPr>
          <a:xfrm>
            <a:off x="7259227" y="1955320"/>
            <a:ext cx="1368416" cy="1368416"/>
          </a:xfrm>
          <a:prstGeom prst="rect">
            <a:avLst/>
          </a:prstGeom>
        </p:spPr>
      </p:pic>
    </p:spTree>
    <p:extLst>
      <p:ext uri="{BB962C8B-B14F-4D97-AF65-F5344CB8AC3E}">
        <p14:creationId xmlns:p14="http://schemas.microsoft.com/office/powerpoint/2010/main" val="281426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B86EB-8943-43A5-60B2-9669E480F2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0EFB4F-3C16-D38C-F7E8-C9CA2A9E78BF}"/>
              </a:ext>
            </a:extLst>
          </p:cNvPr>
          <p:cNvSpPr>
            <a:spLocks noGrp="1"/>
          </p:cNvSpPr>
          <p:nvPr>
            <p:ph type="title"/>
          </p:nvPr>
        </p:nvSpPr>
        <p:spPr/>
        <p:txBody>
          <a:bodyPr/>
          <a:lstStyle/>
          <a:p>
            <a:r>
              <a:rPr lang="en-US" dirty="0">
                <a:ea typeface="Noto Sans Light"/>
                <a:cs typeface="Noto Sans Light"/>
              </a:rPr>
              <a:t>Attribute achievement form </a:t>
            </a:r>
            <a:endParaRPr lang="en-US" dirty="0"/>
          </a:p>
        </p:txBody>
      </p:sp>
      <p:sp>
        <p:nvSpPr>
          <p:cNvPr id="31" name="TextBox 30">
            <a:extLst>
              <a:ext uri="{FF2B5EF4-FFF2-40B4-BE49-F238E27FC236}">
                <a16:creationId xmlns:a16="http://schemas.microsoft.com/office/drawing/2014/main" id="{57EF16FE-C524-584D-465B-EDF20F307FF7}"/>
              </a:ext>
            </a:extLst>
          </p:cNvPr>
          <p:cNvSpPr txBox="1"/>
          <p:nvPr/>
        </p:nvSpPr>
        <p:spPr>
          <a:xfrm>
            <a:off x="5780095" y="1186421"/>
            <a:ext cx="327207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tx1">
                    <a:lumMod val="65000"/>
                    <a:lumOff val="35000"/>
                  </a:schemeClr>
                </a:solidFill>
                <a:latin typeface="Noto Sans"/>
                <a:ea typeface="Noto Sans"/>
                <a:cs typeface="Arial"/>
              </a:rPr>
              <a:t>Write bullet points under each attribute.</a:t>
            </a:r>
            <a:endParaRPr lang="en-US" dirty="0">
              <a:solidFill>
                <a:schemeClr val="tx1">
                  <a:lumMod val="65000"/>
                  <a:lumOff val="35000"/>
                </a:schemeClr>
              </a:solidFill>
              <a:latin typeface="Noto Sans"/>
              <a:ea typeface="Noto Sans Light"/>
              <a:cs typeface="Noto Sans Light"/>
            </a:endParaRPr>
          </a:p>
          <a:p>
            <a:endParaRPr lang="en-US" dirty="0">
              <a:solidFill>
                <a:schemeClr val="tx1">
                  <a:lumMod val="65000"/>
                  <a:lumOff val="35000"/>
                </a:schemeClr>
              </a:solidFill>
              <a:latin typeface="Noto Sans"/>
              <a:ea typeface="Noto Sans Light"/>
              <a:cs typeface="Noto Sans Light"/>
            </a:endParaRPr>
          </a:p>
          <a:p>
            <a:r>
              <a:rPr lang="en-US" dirty="0">
                <a:solidFill>
                  <a:schemeClr val="tx1">
                    <a:lumMod val="65000"/>
                    <a:lumOff val="35000"/>
                  </a:schemeClr>
                </a:solidFill>
                <a:latin typeface="Noto Sans"/>
                <a:ea typeface="Noto Sans"/>
                <a:cs typeface="Arial"/>
              </a:rPr>
              <a:t>Talk to your mentor/ lecturer about your experience to date.</a:t>
            </a:r>
            <a:endParaRPr lang="en-US" dirty="0">
              <a:solidFill>
                <a:schemeClr val="tx1">
                  <a:lumMod val="65000"/>
                  <a:lumOff val="35000"/>
                </a:schemeClr>
              </a:solidFill>
              <a:latin typeface="Noto Sans"/>
            </a:endParaRPr>
          </a:p>
          <a:p>
            <a:endParaRPr lang="en-US" dirty="0">
              <a:solidFill>
                <a:schemeClr val="tx1">
                  <a:lumMod val="65000"/>
                  <a:lumOff val="35000"/>
                </a:schemeClr>
              </a:solidFill>
              <a:latin typeface="Noto Sans"/>
              <a:ea typeface="Noto Sans"/>
              <a:cs typeface="Noto Sans"/>
            </a:endParaRPr>
          </a:p>
        </p:txBody>
      </p:sp>
      <p:pic>
        <p:nvPicPr>
          <p:cNvPr id="3" name="Picture 2" descr="A screen shot of a application form&#10;&#10;AI-generated content may be incorrect.">
            <a:extLst>
              <a:ext uri="{FF2B5EF4-FFF2-40B4-BE49-F238E27FC236}">
                <a16:creationId xmlns:a16="http://schemas.microsoft.com/office/drawing/2014/main" id="{86A82BF2-A55A-555E-4AF5-E28AF990F4F9}"/>
              </a:ext>
            </a:extLst>
          </p:cNvPr>
          <p:cNvPicPr>
            <a:picLocks noChangeAspect="1"/>
          </p:cNvPicPr>
          <p:nvPr/>
        </p:nvPicPr>
        <p:blipFill>
          <a:blip r:embed="rId3"/>
          <a:stretch>
            <a:fillRect/>
          </a:stretch>
        </p:blipFill>
        <p:spPr>
          <a:xfrm>
            <a:off x="323849" y="1159125"/>
            <a:ext cx="5217141" cy="3428292"/>
          </a:xfrm>
          <a:prstGeom prst="rect">
            <a:avLst/>
          </a:prstGeom>
        </p:spPr>
      </p:pic>
      <p:pic>
        <p:nvPicPr>
          <p:cNvPr id="5" name="Picture 4" descr="A qr code on a white background&#10;&#10;AI-generated content may be incorrect.">
            <a:extLst>
              <a:ext uri="{FF2B5EF4-FFF2-40B4-BE49-F238E27FC236}">
                <a16:creationId xmlns:a16="http://schemas.microsoft.com/office/drawing/2014/main" id="{8EF6140C-36D5-1FB9-EB9E-E7259CE79717}"/>
              </a:ext>
            </a:extLst>
          </p:cNvPr>
          <p:cNvPicPr>
            <a:picLocks noChangeAspect="1"/>
          </p:cNvPicPr>
          <p:nvPr/>
        </p:nvPicPr>
        <p:blipFill>
          <a:blip r:embed="rId4"/>
          <a:stretch>
            <a:fillRect/>
          </a:stretch>
        </p:blipFill>
        <p:spPr>
          <a:xfrm>
            <a:off x="5780095" y="3059538"/>
            <a:ext cx="1507815" cy="1507815"/>
          </a:xfrm>
          <a:prstGeom prst="rect">
            <a:avLst/>
          </a:prstGeom>
        </p:spPr>
      </p:pic>
    </p:spTree>
    <p:extLst>
      <p:ext uri="{BB962C8B-B14F-4D97-AF65-F5344CB8AC3E}">
        <p14:creationId xmlns:p14="http://schemas.microsoft.com/office/powerpoint/2010/main" val="3868219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821BB-5425-7F24-1555-FFEE670511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A287D3-93D9-11E6-799A-792D13354F8D}"/>
              </a:ext>
            </a:extLst>
          </p:cNvPr>
          <p:cNvSpPr>
            <a:spLocks noGrp="1"/>
          </p:cNvSpPr>
          <p:nvPr>
            <p:ph type="title"/>
          </p:nvPr>
        </p:nvSpPr>
        <p:spPr/>
        <p:txBody>
          <a:bodyPr/>
          <a:lstStyle/>
          <a:p>
            <a:r>
              <a:rPr lang="en-US" dirty="0">
                <a:ea typeface="Noto Sans Light"/>
                <a:cs typeface="Noto Sans Light"/>
              </a:rPr>
              <a:t>Start recording your initial professional development (IPD)</a:t>
            </a:r>
            <a:endParaRPr lang="en-US" dirty="0"/>
          </a:p>
        </p:txBody>
      </p:sp>
      <p:grpSp>
        <p:nvGrpSpPr>
          <p:cNvPr id="13" name="Group 12">
            <a:extLst>
              <a:ext uri="{FF2B5EF4-FFF2-40B4-BE49-F238E27FC236}">
                <a16:creationId xmlns:a16="http://schemas.microsoft.com/office/drawing/2014/main" id="{E62F45CC-BE19-E581-E0C3-0A2AC1D43045}"/>
              </a:ext>
            </a:extLst>
          </p:cNvPr>
          <p:cNvGrpSpPr/>
          <p:nvPr/>
        </p:nvGrpSpPr>
        <p:grpSpPr>
          <a:xfrm>
            <a:off x="3186510" y="1190625"/>
            <a:ext cx="2648346" cy="2929229"/>
            <a:chOff x="3186510" y="1190625"/>
            <a:chExt cx="2648346" cy="2929229"/>
          </a:xfrm>
        </p:grpSpPr>
        <p:sp>
          <p:nvSpPr>
            <p:cNvPr id="28" name="Text Placeholder 3">
              <a:extLst>
                <a:ext uri="{FF2B5EF4-FFF2-40B4-BE49-F238E27FC236}">
                  <a16:creationId xmlns:a16="http://schemas.microsoft.com/office/drawing/2014/main" id="{105B0C04-8C21-7234-2F16-D52AFC2FF412}"/>
                </a:ext>
              </a:extLst>
            </p:cNvPr>
            <p:cNvSpPr>
              <a:spLocks noGrp="1"/>
            </p:cNvSpPr>
            <p:nvPr/>
          </p:nvSpPr>
          <p:spPr>
            <a:xfrm>
              <a:off x="3186680"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CPD</a:t>
              </a:r>
            </a:p>
          </p:txBody>
        </p:sp>
        <p:sp>
          <p:nvSpPr>
            <p:cNvPr id="31" name="Text Placeholder 9">
              <a:extLst>
                <a:ext uri="{FF2B5EF4-FFF2-40B4-BE49-F238E27FC236}">
                  <a16:creationId xmlns:a16="http://schemas.microsoft.com/office/drawing/2014/main" id="{AA8034E4-DEDF-AE5F-9FFD-5DBF8BD03BB2}"/>
                </a:ext>
              </a:extLst>
            </p:cNvPr>
            <p:cNvSpPr>
              <a:spLocks noGrp="1"/>
            </p:cNvSpPr>
            <p:nvPr/>
          </p:nvSpPr>
          <p:spPr>
            <a:xfrm>
              <a:off x="3186680" y="3286125"/>
              <a:ext cx="2647950" cy="8337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latin typeface="Noto Sans"/>
                  <a:ea typeface="Noto Sans"/>
                  <a:cs typeface="Arial"/>
                </a:rPr>
                <a:t>Development action plan (DAP)</a:t>
              </a:r>
            </a:p>
          </p:txBody>
        </p:sp>
        <p:pic>
          <p:nvPicPr>
            <p:cNvPr id="9" name="Picture 8" descr="A blue cover with a city skyline&#10;&#10;AI-generated content may be incorrect.">
              <a:extLst>
                <a:ext uri="{FF2B5EF4-FFF2-40B4-BE49-F238E27FC236}">
                  <a16:creationId xmlns:a16="http://schemas.microsoft.com/office/drawing/2014/main" id="{7C20A78A-9E91-13E1-E1A4-A6C8F51E84B1}"/>
                </a:ext>
              </a:extLst>
            </p:cNvPr>
            <p:cNvPicPr>
              <a:picLocks noChangeAspect="1"/>
            </p:cNvPicPr>
            <p:nvPr/>
          </p:nvPicPr>
          <p:blipFill>
            <a:blip r:embed="rId3"/>
            <a:srcRect l="1070" t="6626" r="1063" b="30592"/>
            <a:stretch>
              <a:fillRect/>
            </a:stretch>
          </p:blipFill>
          <p:spPr>
            <a:xfrm>
              <a:off x="3186510" y="1566659"/>
              <a:ext cx="2648151" cy="1712217"/>
            </a:xfrm>
            <a:prstGeom prst="rect">
              <a:avLst/>
            </a:prstGeom>
          </p:spPr>
        </p:pic>
      </p:grpSp>
      <p:grpSp>
        <p:nvGrpSpPr>
          <p:cNvPr id="14" name="Group 13">
            <a:extLst>
              <a:ext uri="{FF2B5EF4-FFF2-40B4-BE49-F238E27FC236}">
                <a16:creationId xmlns:a16="http://schemas.microsoft.com/office/drawing/2014/main" id="{46D7B941-7613-E59A-18D5-A3CF5E0FB848}"/>
              </a:ext>
            </a:extLst>
          </p:cNvPr>
          <p:cNvGrpSpPr/>
          <p:nvPr/>
        </p:nvGrpSpPr>
        <p:grpSpPr>
          <a:xfrm>
            <a:off x="6118225" y="1190625"/>
            <a:ext cx="2653511" cy="2929229"/>
            <a:chOff x="6118225" y="1190625"/>
            <a:chExt cx="2653511" cy="2929229"/>
          </a:xfrm>
        </p:grpSpPr>
        <p:sp>
          <p:nvSpPr>
            <p:cNvPr id="29" name="Text Placeholder 4">
              <a:extLst>
                <a:ext uri="{FF2B5EF4-FFF2-40B4-BE49-F238E27FC236}">
                  <a16:creationId xmlns:a16="http://schemas.microsoft.com/office/drawing/2014/main" id="{891C94E3-0EF4-23BF-968A-6C33F18DCAB2}"/>
                </a:ext>
              </a:extLst>
            </p:cNvPr>
            <p:cNvSpPr>
              <a:spLocks noGrp="1"/>
            </p:cNvSpPr>
            <p:nvPr/>
          </p:nvSpPr>
          <p:spPr>
            <a:xfrm>
              <a:off x="6118225"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CPD</a:t>
              </a:r>
            </a:p>
          </p:txBody>
        </p:sp>
        <p:sp>
          <p:nvSpPr>
            <p:cNvPr id="32" name="Text Placeholder 10">
              <a:extLst>
                <a:ext uri="{FF2B5EF4-FFF2-40B4-BE49-F238E27FC236}">
                  <a16:creationId xmlns:a16="http://schemas.microsoft.com/office/drawing/2014/main" id="{64D93C45-99C3-4482-3B9A-40745C2A4D4F}"/>
                </a:ext>
              </a:extLst>
            </p:cNvPr>
            <p:cNvSpPr>
              <a:spLocks noGrp="1"/>
            </p:cNvSpPr>
            <p:nvPr/>
          </p:nvSpPr>
          <p:spPr>
            <a:xfrm>
              <a:off x="6118451" y="3286125"/>
              <a:ext cx="2647950" cy="8337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latin typeface="Noto Sans"/>
                  <a:ea typeface="Noto Sans"/>
                  <a:cs typeface="Arial"/>
                </a:rPr>
                <a:t>Personal development record (PDR)</a:t>
              </a:r>
            </a:p>
          </p:txBody>
        </p:sp>
        <p:pic>
          <p:nvPicPr>
            <p:cNvPr id="10" name="Picture 9" descr="A blue cover with a city skyline&#10;&#10;AI-generated content may be incorrect.">
              <a:extLst>
                <a:ext uri="{FF2B5EF4-FFF2-40B4-BE49-F238E27FC236}">
                  <a16:creationId xmlns:a16="http://schemas.microsoft.com/office/drawing/2014/main" id="{57B69A57-A7A5-1D5B-28AC-5CAFD0489301}"/>
                </a:ext>
              </a:extLst>
            </p:cNvPr>
            <p:cNvPicPr>
              <a:picLocks noChangeAspect="1"/>
            </p:cNvPicPr>
            <p:nvPr/>
          </p:nvPicPr>
          <p:blipFill>
            <a:blip r:embed="rId3"/>
            <a:srcRect l="1070" t="6626" r="1063" b="30592"/>
            <a:stretch>
              <a:fillRect/>
            </a:stretch>
          </p:blipFill>
          <p:spPr>
            <a:xfrm>
              <a:off x="6123585" y="1566658"/>
              <a:ext cx="2648151" cy="1712217"/>
            </a:xfrm>
            <a:prstGeom prst="rect">
              <a:avLst/>
            </a:prstGeom>
          </p:spPr>
        </p:pic>
      </p:grpSp>
      <p:grpSp>
        <p:nvGrpSpPr>
          <p:cNvPr id="16" name="Group 15">
            <a:extLst>
              <a:ext uri="{FF2B5EF4-FFF2-40B4-BE49-F238E27FC236}">
                <a16:creationId xmlns:a16="http://schemas.microsoft.com/office/drawing/2014/main" id="{1EB87F42-D1D5-532F-6480-B4AC34573E3E}"/>
              </a:ext>
            </a:extLst>
          </p:cNvPr>
          <p:cNvGrpSpPr/>
          <p:nvPr/>
        </p:nvGrpSpPr>
        <p:grpSpPr>
          <a:xfrm>
            <a:off x="261938" y="1190625"/>
            <a:ext cx="2648176" cy="2924629"/>
            <a:chOff x="261938" y="1190625"/>
            <a:chExt cx="2648176" cy="2924629"/>
          </a:xfrm>
        </p:grpSpPr>
        <p:sp>
          <p:nvSpPr>
            <p:cNvPr id="37" name="Text Placeholder 2">
              <a:extLst>
                <a:ext uri="{FF2B5EF4-FFF2-40B4-BE49-F238E27FC236}">
                  <a16:creationId xmlns:a16="http://schemas.microsoft.com/office/drawing/2014/main" id="{126C284E-4DBF-38E9-5532-A8F445505545}"/>
                </a:ext>
              </a:extLst>
            </p:cNvPr>
            <p:cNvSpPr>
              <a:spLocks noGrp="1"/>
            </p:cNvSpPr>
            <p:nvPr/>
          </p:nvSpPr>
          <p:spPr>
            <a:xfrm>
              <a:off x="261938" y="1190625"/>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7 Attributes</a:t>
              </a:r>
            </a:p>
          </p:txBody>
        </p:sp>
        <p:sp>
          <p:nvSpPr>
            <p:cNvPr id="38" name="Text Placeholder 8">
              <a:extLst>
                <a:ext uri="{FF2B5EF4-FFF2-40B4-BE49-F238E27FC236}">
                  <a16:creationId xmlns:a16="http://schemas.microsoft.com/office/drawing/2014/main" id="{5CB68327-C74F-0A75-B589-2DC5D274E320}"/>
                </a:ext>
              </a:extLst>
            </p:cNvPr>
            <p:cNvSpPr>
              <a:spLocks noGrp="1"/>
            </p:cNvSpPr>
            <p:nvPr/>
          </p:nvSpPr>
          <p:spPr>
            <a:xfrm>
              <a:off x="261938" y="3286125"/>
              <a:ext cx="2647950" cy="82912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a:latin typeface="Noto Sans"/>
                  <a:ea typeface="Noto Sans"/>
                  <a:cs typeface="Arial"/>
                </a:rPr>
                <a:t> Attribute achievement records</a:t>
              </a:r>
            </a:p>
          </p:txBody>
        </p:sp>
        <p:pic>
          <p:nvPicPr>
            <p:cNvPr id="15" name="Picture 14" descr="A diagram of a diagram&#10;&#10;AI-generated content may be incorrect.">
              <a:extLst>
                <a:ext uri="{FF2B5EF4-FFF2-40B4-BE49-F238E27FC236}">
                  <a16:creationId xmlns:a16="http://schemas.microsoft.com/office/drawing/2014/main" id="{BFF5219A-5CD7-55DD-6D5A-1908260A7090}"/>
                </a:ext>
              </a:extLst>
            </p:cNvPr>
            <p:cNvPicPr>
              <a:picLocks noChangeAspect="1"/>
            </p:cNvPicPr>
            <p:nvPr/>
          </p:nvPicPr>
          <p:blipFill>
            <a:blip r:embed="rId4"/>
            <a:srcRect l="14169" t="12782" r="13079" b="7317"/>
            <a:stretch>
              <a:fillRect/>
            </a:stretch>
          </p:blipFill>
          <p:spPr>
            <a:xfrm>
              <a:off x="856298" y="1718310"/>
              <a:ext cx="1461620" cy="1453076"/>
            </a:xfrm>
            <a:prstGeom prst="ellipse">
              <a:avLst/>
            </a:prstGeom>
            <a:ln w="635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spTree>
    <p:extLst>
      <p:ext uri="{BB962C8B-B14F-4D97-AF65-F5344CB8AC3E}">
        <p14:creationId xmlns:p14="http://schemas.microsoft.com/office/powerpoint/2010/main" val="750736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dirty="0">
                <a:latin typeface="Noto Sans Light"/>
                <a:ea typeface="Noto Sans"/>
                <a:cs typeface="Noto Sans"/>
              </a:rPr>
              <a:t>The seven ICE attributes </a:t>
            </a:r>
          </a:p>
          <a:p>
            <a:endParaRPr lang="en-US" sz="2700" dirty="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dirty="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dirty="0">
                <a:solidFill>
                  <a:schemeClr val="tx1">
                    <a:lumMod val="65000"/>
                    <a:lumOff val="35000"/>
                  </a:schemeClr>
                </a:solidFill>
                <a:latin typeface="Noto Sans"/>
                <a:ea typeface="Noto Sans"/>
                <a:cs typeface="Arial"/>
              </a:rPr>
              <a:t>View full details of the ICE attributes: </a:t>
            </a:r>
            <a:endParaRPr lang="en-US" dirty="0">
              <a:solidFill>
                <a:schemeClr val="tx1">
                  <a:lumMod val="65000"/>
                  <a:lumOff val="35000"/>
                </a:schemeClr>
              </a:solidFill>
            </a:endParaRPr>
          </a:p>
          <a:p>
            <a:pPr>
              <a:spcBef>
                <a:spcPct val="20000"/>
              </a:spcBef>
            </a:pPr>
            <a:r>
              <a:rPr lang="en-GB" sz="1400" dirty="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6E888-D290-3FA9-0A0D-D51DF47390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BB63E-0A8B-91CF-8110-9024DADDEC63}"/>
              </a:ext>
            </a:extLst>
          </p:cNvPr>
          <p:cNvSpPr>
            <a:spLocks noGrp="1"/>
          </p:cNvSpPr>
          <p:nvPr>
            <p:ph type="title"/>
          </p:nvPr>
        </p:nvSpPr>
        <p:spPr/>
        <p:txBody>
          <a:bodyPr/>
          <a:lstStyle/>
          <a:p>
            <a:r>
              <a:rPr lang="en-US">
                <a:ea typeface="Noto Sans Light"/>
                <a:cs typeface="Noto Sans Light"/>
              </a:rPr>
              <a:t>Example: Attribute 1 – Knowledge and practical application of engineering</a:t>
            </a:r>
            <a:endParaRPr lang="en-US"/>
          </a:p>
        </p:txBody>
      </p:sp>
      <p:sp>
        <p:nvSpPr>
          <p:cNvPr id="3" name="Content Placeholder 2">
            <a:extLst>
              <a:ext uri="{FF2B5EF4-FFF2-40B4-BE49-F238E27FC236}">
                <a16:creationId xmlns:a16="http://schemas.microsoft.com/office/drawing/2014/main" id="{6252A2A1-86FA-07E2-1E6C-B38CB878F15A}"/>
              </a:ext>
            </a:extLst>
          </p:cNvPr>
          <p:cNvSpPr>
            <a:spLocks noGrp="1"/>
          </p:cNvSpPr>
          <p:nvPr>
            <p:ph idx="1"/>
          </p:nvPr>
        </p:nvSpPr>
        <p:spPr/>
        <p:txBody>
          <a:bodyPr vert="horz" lIns="91440" tIns="45720" rIns="91440" bIns="45720" rtlCol="0" anchor="t">
            <a:normAutofit/>
          </a:bodyPr>
          <a:lstStyle/>
          <a:p>
            <a:endParaRPr lang="en-US" sz="2400" b="0">
              <a:solidFill>
                <a:srgbClr val="000000"/>
              </a:solidFill>
              <a:latin typeface="Bradley Hand ITC"/>
            </a:endParaRPr>
          </a:p>
          <a:p>
            <a:endParaRPr lang="en-US" sz="2400" b="0">
              <a:latin typeface="Noto Sans"/>
            </a:endParaRPr>
          </a:p>
          <a:p>
            <a:r>
              <a:rPr lang="en-US" sz="2400" b="0">
                <a:latin typeface="Noto Sans"/>
                <a:ea typeface="Noto Sans"/>
                <a:cs typeface="Noto Sans"/>
              </a:rPr>
              <a:t>“During my summer job, I was tasked with designing a 3x4m concrete slab. I proposed two options: one reinforced </a:t>
            </a:r>
            <a:r>
              <a:rPr lang="en-US" sz="2400" b="0">
                <a:solidFill>
                  <a:srgbClr val="595959"/>
                </a:solidFill>
                <a:latin typeface="Noto Sans"/>
                <a:ea typeface="Noto Sans"/>
                <a:cs typeface="Noto Sans"/>
              </a:rPr>
              <a:t>concrete</a:t>
            </a:r>
            <a:r>
              <a:rPr lang="en-US" sz="2400" b="0">
                <a:latin typeface="Noto Sans"/>
                <a:ea typeface="Noto Sans"/>
                <a:cs typeface="Noto Sans"/>
              </a:rPr>
              <a:t> (RC) and one using precast elements, comparing their pros and cons.”</a:t>
            </a:r>
          </a:p>
          <a:p>
            <a:pPr marL="285750" indent="-285750">
              <a:buFont typeface="Arial"/>
              <a:buChar char="•"/>
            </a:pPr>
            <a:endParaRPr lang="en-US" sz="1600" b="0">
              <a:solidFill>
                <a:srgbClr val="000000"/>
              </a:solidFill>
              <a:latin typeface="Bradley Hand ITC"/>
            </a:endParaRPr>
          </a:p>
          <a:p>
            <a:pPr marL="285750" indent="-285750">
              <a:buFont typeface="Arial"/>
              <a:buChar char="•"/>
            </a:pPr>
            <a:endParaRPr lang="en-US" sz="1600" b="0">
              <a:solidFill>
                <a:srgbClr val="000000"/>
              </a:solidFill>
              <a:latin typeface="Bradley Hand ITC"/>
            </a:endParaRPr>
          </a:p>
          <a:p>
            <a:pPr marL="285750" indent="-285750">
              <a:buFont typeface="Arial"/>
              <a:buChar char="•"/>
            </a:pPr>
            <a:endParaRPr lang="en-GB" sz="2100" b="0">
              <a:solidFill>
                <a:srgbClr val="000000"/>
              </a:solidFill>
              <a:latin typeface="Arial"/>
              <a:cs typeface="Arial"/>
            </a:endParaRPr>
          </a:p>
          <a:p>
            <a:endParaRPr lang="en-US"/>
          </a:p>
        </p:txBody>
      </p:sp>
    </p:spTree>
    <p:extLst>
      <p:ext uri="{BB962C8B-B14F-4D97-AF65-F5344CB8AC3E}">
        <p14:creationId xmlns:p14="http://schemas.microsoft.com/office/powerpoint/2010/main" val="1123999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C8889-00E5-056A-5A8A-7EE41C3FB5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0B8824-E784-E720-6A8C-4303A1DE580C}"/>
              </a:ext>
            </a:extLst>
          </p:cNvPr>
          <p:cNvSpPr>
            <a:spLocks noGrp="1"/>
          </p:cNvSpPr>
          <p:nvPr>
            <p:ph type="title"/>
          </p:nvPr>
        </p:nvSpPr>
        <p:spPr/>
        <p:txBody>
          <a:bodyPr/>
          <a:lstStyle/>
          <a:p>
            <a:r>
              <a:rPr lang="en-US" dirty="0">
                <a:ea typeface="Noto Sans Light"/>
                <a:cs typeface="Noto Sans Light"/>
              </a:rPr>
              <a:t>Continuing professional development (CPD): DAP &amp; PDR</a:t>
            </a:r>
            <a:endParaRPr lang="en-US" dirty="0"/>
          </a:p>
        </p:txBody>
      </p:sp>
      <p:sp>
        <p:nvSpPr>
          <p:cNvPr id="9" name="TextBox 8">
            <a:extLst>
              <a:ext uri="{FF2B5EF4-FFF2-40B4-BE49-F238E27FC236}">
                <a16:creationId xmlns:a16="http://schemas.microsoft.com/office/drawing/2014/main" id="{CBDE876C-CE9A-9117-3D2C-D05BE09160A8}"/>
              </a:ext>
            </a:extLst>
          </p:cNvPr>
          <p:cNvSpPr txBox="1"/>
          <p:nvPr/>
        </p:nvSpPr>
        <p:spPr>
          <a:xfrm>
            <a:off x="243840" y="3782027"/>
            <a:ext cx="376780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chemeClr val="tx1">
                    <a:lumMod val="65000"/>
                    <a:lumOff val="35000"/>
                  </a:schemeClr>
                </a:solidFill>
                <a:latin typeface="Noto Sans"/>
                <a:ea typeface="Noto Sans"/>
                <a:cs typeface="Noto Sans"/>
              </a:rPr>
              <a:t>Development action plan (DAP)</a:t>
            </a:r>
            <a:endParaRPr lang="en-US" sz="1600" dirty="0">
              <a:solidFill>
                <a:schemeClr val="tx1">
                  <a:lumMod val="65000"/>
                  <a:lumOff val="35000"/>
                </a:schemeClr>
              </a:solidFill>
              <a:ea typeface="Noto Sans Light"/>
              <a:cs typeface="Noto Sans Light"/>
            </a:endParaRPr>
          </a:p>
        </p:txBody>
      </p:sp>
      <p:sp>
        <p:nvSpPr>
          <p:cNvPr id="10" name="TextBox 9">
            <a:extLst>
              <a:ext uri="{FF2B5EF4-FFF2-40B4-BE49-F238E27FC236}">
                <a16:creationId xmlns:a16="http://schemas.microsoft.com/office/drawing/2014/main" id="{AD544E24-F16F-2149-07DA-F0653CABC996}"/>
              </a:ext>
            </a:extLst>
          </p:cNvPr>
          <p:cNvSpPr txBox="1"/>
          <p:nvPr/>
        </p:nvSpPr>
        <p:spPr>
          <a:xfrm>
            <a:off x="4537588" y="3782027"/>
            <a:ext cx="452905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chemeClr val="tx1">
                    <a:lumMod val="65000"/>
                    <a:lumOff val="35000"/>
                  </a:schemeClr>
                </a:solidFill>
                <a:latin typeface="Noto Sans"/>
                <a:ea typeface="Noto Sans"/>
                <a:cs typeface="Noto Sans"/>
              </a:rPr>
              <a:t>Personal development record (PDR)</a:t>
            </a:r>
            <a:endParaRPr lang="en-US" sz="1600" dirty="0">
              <a:solidFill>
                <a:schemeClr val="tx1">
                  <a:lumMod val="65000"/>
                  <a:lumOff val="35000"/>
                </a:schemeClr>
              </a:solidFill>
              <a:latin typeface="Noto Sans"/>
              <a:ea typeface="Noto Sans"/>
              <a:cs typeface="Noto Sans"/>
            </a:endParaRPr>
          </a:p>
        </p:txBody>
      </p:sp>
      <p:pic>
        <p:nvPicPr>
          <p:cNvPr id="7" name="Picture 6" descr="A screenshot of a computer screen&#10;&#10;AI-generated content may be incorrect.">
            <a:extLst>
              <a:ext uri="{FF2B5EF4-FFF2-40B4-BE49-F238E27FC236}">
                <a16:creationId xmlns:a16="http://schemas.microsoft.com/office/drawing/2014/main" id="{BE1EAF99-159C-BC39-F7A7-C52C98BBD4A1}"/>
              </a:ext>
            </a:extLst>
          </p:cNvPr>
          <p:cNvPicPr>
            <a:picLocks noChangeAspect="1"/>
          </p:cNvPicPr>
          <p:nvPr/>
        </p:nvPicPr>
        <p:blipFill>
          <a:blip r:embed="rId3"/>
          <a:stretch>
            <a:fillRect/>
          </a:stretch>
        </p:blipFill>
        <p:spPr>
          <a:xfrm>
            <a:off x="243840" y="1263968"/>
            <a:ext cx="4130040" cy="2516505"/>
          </a:xfrm>
          <a:prstGeom prst="rect">
            <a:avLst/>
          </a:prstGeom>
        </p:spPr>
      </p:pic>
      <p:pic>
        <p:nvPicPr>
          <p:cNvPr id="11" name="Picture 10" descr="A screenshot of a computer screen&#10;&#10;AI-generated content may be incorrect.">
            <a:extLst>
              <a:ext uri="{FF2B5EF4-FFF2-40B4-BE49-F238E27FC236}">
                <a16:creationId xmlns:a16="http://schemas.microsoft.com/office/drawing/2014/main" id="{F65123BE-718F-0778-A28F-BD6F6FD0684F}"/>
              </a:ext>
            </a:extLst>
          </p:cNvPr>
          <p:cNvPicPr>
            <a:picLocks noChangeAspect="1"/>
          </p:cNvPicPr>
          <p:nvPr/>
        </p:nvPicPr>
        <p:blipFill>
          <a:blip r:embed="rId4"/>
          <a:stretch>
            <a:fillRect/>
          </a:stretch>
        </p:blipFill>
        <p:spPr>
          <a:xfrm>
            <a:off x="4537588" y="1263968"/>
            <a:ext cx="4135755" cy="2516505"/>
          </a:xfrm>
          <a:prstGeom prst="rect">
            <a:avLst/>
          </a:prstGeom>
        </p:spPr>
      </p:pic>
    </p:spTree>
    <p:extLst>
      <p:ext uri="{BB962C8B-B14F-4D97-AF65-F5344CB8AC3E}">
        <p14:creationId xmlns:p14="http://schemas.microsoft.com/office/powerpoint/2010/main" val="2697203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BEAC8-FA5D-F9CD-3707-3A5D0F5A98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D36D60-D4B0-1A0D-ADBA-045D9711F9B5}"/>
              </a:ext>
            </a:extLst>
          </p:cNvPr>
          <p:cNvSpPr>
            <a:spLocks noGrp="1"/>
          </p:cNvSpPr>
          <p:nvPr>
            <p:ph type="title"/>
          </p:nvPr>
        </p:nvSpPr>
        <p:spPr/>
        <p:txBody>
          <a:bodyPr/>
          <a:lstStyle/>
          <a:p>
            <a:r>
              <a:rPr lang="en-US">
                <a:ea typeface="Noto Sans Light"/>
                <a:cs typeface="Noto Sans Light"/>
              </a:rPr>
              <a:t>CPD records for students </a:t>
            </a:r>
            <a:endParaRPr lang="en-US"/>
          </a:p>
        </p:txBody>
      </p:sp>
      <p:pic>
        <p:nvPicPr>
          <p:cNvPr id="6" name="Picture 5" descr="A screenshot of a computer&#10;&#10;AI-generated content may be incorrect.">
            <a:extLst>
              <a:ext uri="{FF2B5EF4-FFF2-40B4-BE49-F238E27FC236}">
                <a16:creationId xmlns:a16="http://schemas.microsoft.com/office/drawing/2014/main" id="{A3A03F7B-106E-7AB5-3EB0-282C61F56CD0}"/>
              </a:ext>
            </a:extLst>
          </p:cNvPr>
          <p:cNvPicPr>
            <a:picLocks noChangeAspect="1"/>
          </p:cNvPicPr>
          <p:nvPr/>
        </p:nvPicPr>
        <p:blipFill>
          <a:blip r:embed="rId3"/>
          <a:srcRect l="23926" t="10009" r="22532" b="23899"/>
          <a:stretch>
            <a:fillRect/>
          </a:stretch>
        </p:blipFill>
        <p:spPr>
          <a:xfrm>
            <a:off x="423497" y="1091658"/>
            <a:ext cx="4848075" cy="3323407"/>
          </a:xfrm>
          <a:prstGeom prst="rect">
            <a:avLst/>
          </a:prstGeom>
          <a:effectLst>
            <a:outerShdw blurRad="254000" dist="38100" dir="2700000">
              <a:srgbClr val="000000">
                <a:alpha val="40000"/>
              </a:srgbClr>
            </a:outerShdw>
          </a:effectLst>
        </p:spPr>
      </p:pic>
      <p:pic>
        <p:nvPicPr>
          <p:cNvPr id="4" name="Picture 3" descr="A qr code on a white background&#10;&#10;AI-generated content may be incorrect.">
            <a:extLst>
              <a:ext uri="{FF2B5EF4-FFF2-40B4-BE49-F238E27FC236}">
                <a16:creationId xmlns:a16="http://schemas.microsoft.com/office/drawing/2014/main" id="{8E8E73CA-9E42-3197-6889-F6CFBB8CF96B}"/>
              </a:ext>
            </a:extLst>
          </p:cNvPr>
          <p:cNvPicPr>
            <a:picLocks noChangeAspect="1"/>
          </p:cNvPicPr>
          <p:nvPr/>
        </p:nvPicPr>
        <p:blipFill>
          <a:blip r:embed="rId4"/>
          <a:stretch>
            <a:fillRect/>
          </a:stretch>
        </p:blipFill>
        <p:spPr>
          <a:xfrm>
            <a:off x="5553987" y="1171171"/>
            <a:ext cx="1991139" cy="1991139"/>
          </a:xfrm>
          <a:prstGeom prst="rect">
            <a:avLst/>
          </a:prstGeom>
        </p:spPr>
      </p:pic>
      <p:sp>
        <p:nvSpPr>
          <p:cNvPr id="5" name="TextBox 4">
            <a:extLst>
              <a:ext uri="{FF2B5EF4-FFF2-40B4-BE49-F238E27FC236}">
                <a16:creationId xmlns:a16="http://schemas.microsoft.com/office/drawing/2014/main" id="{9054579A-D31A-9DFB-F3E0-7C79D7064D0B}"/>
              </a:ext>
            </a:extLst>
          </p:cNvPr>
          <p:cNvSpPr txBox="1"/>
          <p:nvPr/>
        </p:nvSpPr>
        <p:spPr>
          <a:xfrm>
            <a:off x="5553987" y="3325998"/>
            <a:ext cx="339087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Noto Sans Light"/>
                <a:cs typeface="Noto Sans Light"/>
                <a:hlinkClick r:id="rId5"/>
              </a:rPr>
              <a:t>ice.org.uk/</a:t>
            </a:r>
            <a:r>
              <a:rPr lang="en-US" dirty="0" err="1">
                <a:ea typeface="Noto Sans Light"/>
                <a:cs typeface="Noto Sans Light"/>
                <a:hlinkClick r:id="rId5"/>
              </a:rPr>
              <a:t>cpd</a:t>
            </a:r>
            <a:r>
              <a:rPr lang="en-US" dirty="0">
                <a:ea typeface="Noto Sans Light"/>
                <a:cs typeface="Noto Sans Light"/>
                <a:hlinkClick r:id="rId5"/>
              </a:rPr>
              <a:t>-guidance-for-student-members</a:t>
            </a:r>
            <a:endParaRPr lang="en-US" dirty="0"/>
          </a:p>
        </p:txBody>
      </p:sp>
    </p:spTree>
    <p:extLst>
      <p:ext uri="{BB962C8B-B14F-4D97-AF65-F5344CB8AC3E}">
        <p14:creationId xmlns:p14="http://schemas.microsoft.com/office/powerpoint/2010/main" val="1204857537"/>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759FCF-FFD1-4164-81C0-BC704421C575}">
  <ds:schemaRefs>
    <ds:schemaRef ds:uri="http://schemas.openxmlformats.org/package/2006/metadata/core-properties"/>
    <ds:schemaRef ds:uri="http://schemas.microsoft.com/office/2006/documentManagement/types"/>
    <ds:schemaRef ds:uri="http://schemas.microsoft.com/office/2006/metadata/properties"/>
    <ds:schemaRef ds:uri="http://purl.org/dc/dcmitype/"/>
    <ds:schemaRef ds:uri="1fd154dc-09f0-4709-85a4-eea8002a3e10"/>
    <ds:schemaRef ds:uri="http://purl.org/dc/elements/1.1/"/>
    <ds:schemaRef ds:uri="http://purl.org/dc/terms/"/>
    <ds:schemaRef ds:uri="http://schemas.microsoft.com/office/infopath/2007/PartnerControls"/>
    <ds:schemaRef ds:uri="07d9b117-79ce-4245-856a-a7d1e912e85b"/>
    <ds:schemaRef ds:uri="http://www.w3.org/XML/1998/namespace"/>
  </ds:schemaRefs>
</ds:datastoreItem>
</file>

<file path=customXml/itemProps2.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3.xml><?xml version="1.0" encoding="utf-8"?>
<ds:datastoreItem xmlns:ds="http://schemas.openxmlformats.org/officeDocument/2006/customXml" ds:itemID="{C04EFB31-0800-4DE3-9DD0-93D4EF24DF9A}"/>
</file>

<file path=docProps/app.xml><?xml version="1.0" encoding="utf-8"?>
<Properties xmlns="http://schemas.openxmlformats.org/officeDocument/2006/extended-properties" xmlns:vt="http://schemas.openxmlformats.org/officeDocument/2006/docPropsVTypes">
  <Template>ICE customisable slide deck (1)</Template>
  <TotalTime>1</TotalTime>
  <Words>1255</Words>
  <Application>Microsoft Office PowerPoint</Application>
  <PresentationFormat>On-screen Show (16:9)</PresentationFormat>
  <Paragraphs>124</Paragraphs>
  <Slides>8</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8</vt:i4>
      </vt:variant>
    </vt:vector>
  </HeadingPairs>
  <TitlesOfParts>
    <vt:vector size="19" baseType="lpstr">
      <vt:lpstr>Noto Sans</vt:lpstr>
      <vt:lpstr>Noto Sans SemiBold</vt:lpstr>
      <vt:lpstr>Noto Sans Light</vt:lpstr>
      <vt:lpstr>Arial,Sans-Serif</vt:lpstr>
      <vt:lpstr>Arial</vt:lpstr>
      <vt:lpstr>Aptos</vt:lpstr>
      <vt:lpstr>Noto Sans ExtraLight</vt:lpstr>
      <vt:lpstr>Bradley Hand ITC</vt:lpstr>
      <vt:lpstr>Wingdings</vt:lpstr>
      <vt:lpstr>Primary logo</vt:lpstr>
      <vt:lpstr>Secondary logo</vt:lpstr>
      <vt:lpstr>ICE student membership: IPD for students </vt:lpstr>
      <vt:lpstr>Enrich your curriculum while studying at university</vt:lpstr>
      <vt:lpstr>Attribute achievement form </vt:lpstr>
      <vt:lpstr>Start recording your initial professional development (IPD)</vt:lpstr>
      <vt:lpstr>The seven ICE attributes  </vt:lpstr>
      <vt:lpstr>Example: Attribute 1 – Knowledge and practical application of engineering</vt:lpstr>
      <vt:lpstr>Continuing professional development (CPD): DAP &amp; PDR</vt:lpstr>
      <vt:lpstr>CPD records for students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Hannah Lorena</cp:lastModifiedBy>
  <cp:revision>42</cp:revision>
  <dcterms:created xsi:type="dcterms:W3CDTF">2025-04-11T15:22:14Z</dcterms:created>
  <dcterms:modified xsi:type="dcterms:W3CDTF">2026-01-23T13:41:21Z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