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3" r:id="rId4"/>
    <p:sldMasterId id="2147483762" r:id="rId5"/>
  </p:sldMasterIdLst>
  <p:notesMasterIdLst>
    <p:notesMasterId r:id="rId23"/>
  </p:notesMasterIdLst>
  <p:sldIdLst>
    <p:sldId id="261" r:id="rId6"/>
    <p:sldId id="318" r:id="rId7"/>
    <p:sldId id="280" r:id="rId8"/>
    <p:sldId id="308" r:id="rId9"/>
    <p:sldId id="309" r:id="rId10"/>
    <p:sldId id="279" r:id="rId11"/>
    <p:sldId id="284" r:id="rId12"/>
    <p:sldId id="312" r:id="rId13"/>
    <p:sldId id="286" r:id="rId14"/>
    <p:sldId id="287" r:id="rId15"/>
    <p:sldId id="288" r:id="rId16"/>
    <p:sldId id="289" r:id="rId17"/>
    <p:sldId id="290" r:id="rId18"/>
    <p:sldId id="315" r:id="rId19"/>
    <p:sldId id="314" r:id="rId20"/>
    <p:sldId id="316" r:id="rId21"/>
    <p:sldId id="317" r:id="rId22"/>
  </p:sldIdLst>
  <p:sldSz cx="9144000" cy="5143500" type="screen16x9"/>
  <p:notesSz cx="6858000" cy="9144000"/>
  <p:embeddedFontLst>
    <p:embeddedFont>
      <p:font typeface="Noto Sans" panose="020B0502040504020204" pitchFamily="34" charset="0"/>
      <p:regular r:id="rId24"/>
      <p:bold r:id="rId25"/>
      <p:italic r:id="rId26"/>
      <p:boldItalic r:id="rId27"/>
    </p:embeddedFont>
    <p:embeddedFont>
      <p:font typeface="Noto Sans ExtraLight" panose="020B0502040504020204" pitchFamily="34" charset="0"/>
      <p:regular r:id="rId28"/>
      <p:italic r:id="rId29"/>
    </p:embeddedFont>
    <p:embeddedFont>
      <p:font typeface="Noto Sans Light" panose="020B0502040504020204" pitchFamily="34" charset="0"/>
      <p:regular r:id="rId30"/>
      <p:italic r:id="rId31"/>
    </p:embeddedFont>
    <p:embeddedFont>
      <p:font typeface="Noto Sans SemiBold" panose="020B0502040504020204" pitchFamily="34" charset="0"/>
      <p:bold r:id="rId32"/>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C97ED58-B3A4-DB1A-2944-E8AD37B245DC}" name="Ed Horton" initials="EH" userId="S::ed.horton@ice.org.uk::0f900f74-748f-403d-9bad-b70301efdcf2" providerId="AD"/>
  <p188:author id="{CDC8A066-08F3-ACA7-210B-BE7FD066A32E}" name="Hannah Lorena" initials="HL" userId="S::hannah.lorena@ice.org.uk::3604a2f9-7937-46a1-adac-da584efe6b9b" providerId="AD"/>
  <p188:author id="{AECDB79C-DE41-9331-A824-388BEA2679F5}" name="Brian Kavanagh" initials="BK" userId="S::brian.kavanagh@ice.org.uk::7aad12f6-2852-4b9b-8414-5203a1753b6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C92"/>
    <a:srgbClr val="34657F"/>
    <a:srgbClr val="FC6900"/>
    <a:srgbClr val="34657E"/>
    <a:srgbClr val="105E67"/>
    <a:srgbClr val="7A99AC"/>
    <a:srgbClr val="C00000"/>
    <a:srgbClr val="A69F88"/>
    <a:srgbClr val="1560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040F4E-4841-22A5-229D-FD1C0B125CDD}" v="8" dt="2026-03-31T14:42:49.339"/>
    <p1510:client id="{2E76196A-57DF-0FC7-EA16-1FC1FAF8E361}" v="19" dt="2026-03-31T15:11:01.734"/>
    <p1510:client id="{50322910-5BF0-4AAF-8A21-A11FD7787DC4}" v="5" dt="2026-03-31T15:14:51.2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30069" autoAdjust="0"/>
  </p:normalViewPr>
  <p:slideViewPr>
    <p:cSldViewPr snapToGrid="0">
      <p:cViewPr varScale="1">
        <p:scale>
          <a:sx n="27" d="100"/>
          <a:sy n="27" d="100"/>
        </p:scale>
        <p:origin x="2420" y="36"/>
      </p:cViewPr>
      <p:guideLst/>
    </p:cSldViewPr>
  </p:slideViewPr>
  <p:notesTextViewPr>
    <p:cViewPr>
      <p:scale>
        <a:sx n="1" d="1"/>
        <a:sy n="1" d="1"/>
      </p:scale>
      <p:origin x="0" y="-1412"/>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3.fntdata"/><Relationship Id="rId39" Type="http://schemas.microsoft.com/office/2018/10/relationships/authors" Target="authors.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2.fntdata"/><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1.fntdata"/><Relationship Id="rId32" Type="http://schemas.openxmlformats.org/officeDocument/2006/relationships/font" Target="fonts/font9.fntdata"/><Relationship Id="rId37"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8.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Lorena" userId="S::hannah.lorena@ice.org.uk::3604a2f9-7937-46a1-adac-da584efe6b9b" providerId="AD" clId="Web-{08040F4E-4841-22A5-229D-FD1C0B125CDD}"/>
    <pc:docChg chg="modSld">
      <pc:chgData name="Hannah Lorena" userId="S::hannah.lorena@ice.org.uk::3604a2f9-7937-46a1-adac-da584efe6b9b" providerId="AD" clId="Web-{08040F4E-4841-22A5-229D-FD1C0B125CDD}" dt="2026-03-31T14:42:48.667" v="2" actId="20577"/>
      <pc:docMkLst>
        <pc:docMk/>
      </pc:docMkLst>
      <pc:sldChg chg="modSp">
        <pc:chgData name="Hannah Lorena" userId="S::hannah.lorena@ice.org.uk::3604a2f9-7937-46a1-adac-da584efe6b9b" providerId="AD" clId="Web-{08040F4E-4841-22A5-229D-FD1C0B125CDD}" dt="2026-03-31T14:42:36.402" v="1" actId="20577"/>
        <pc:sldMkLst>
          <pc:docMk/>
          <pc:sldMk cId="825389682" sldId="308"/>
        </pc:sldMkLst>
        <pc:spChg chg="mod">
          <ac:chgData name="Hannah Lorena" userId="S::hannah.lorena@ice.org.uk::3604a2f9-7937-46a1-adac-da584efe6b9b" providerId="AD" clId="Web-{08040F4E-4841-22A5-229D-FD1C0B125CDD}" dt="2026-03-31T14:42:36.402" v="1" actId="20577"/>
          <ac:spMkLst>
            <pc:docMk/>
            <pc:sldMk cId="825389682" sldId="308"/>
            <ac:spMk id="7" creationId="{5BD28E41-5AA3-2615-8976-91B1A776DEB8}"/>
          </ac:spMkLst>
        </pc:spChg>
      </pc:sldChg>
      <pc:sldChg chg="modSp">
        <pc:chgData name="Hannah Lorena" userId="S::hannah.lorena@ice.org.uk::3604a2f9-7937-46a1-adac-da584efe6b9b" providerId="AD" clId="Web-{08040F4E-4841-22A5-229D-FD1C0B125CDD}" dt="2026-03-31T14:42:48.667" v="2" actId="20577"/>
        <pc:sldMkLst>
          <pc:docMk/>
          <pc:sldMk cId="255084310" sldId="309"/>
        </pc:sldMkLst>
        <pc:spChg chg="mod">
          <ac:chgData name="Hannah Lorena" userId="S::hannah.lorena@ice.org.uk::3604a2f9-7937-46a1-adac-da584efe6b9b" providerId="AD" clId="Web-{08040F4E-4841-22A5-229D-FD1C0B125CDD}" dt="2026-03-31T14:42:48.667" v="2" actId="20577"/>
          <ac:spMkLst>
            <pc:docMk/>
            <pc:sldMk cId="255084310" sldId="309"/>
            <ac:spMk id="3" creationId="{6CD9AD19-1086-0836-4E45-B599BAFA5015}"/>
          </ac:spMkLst>
        </pc:spChg>
      </pc:sldChg>
    </pc:docChg>
  </pc:docChgLst>
  <pc:docChgLst>
    <pc:chgData name="Hannah Lorena" userId="S::hannah.lorena@ice.org.uk::3604a2f9-7937-46a1-adac-da584efe6b9b" providerId="AD" clId="Web-{2E76196A-57DF-0FC7-EA16-1FC1FAF8E361}"/>
    <pc:docChg chg="modSld">
      <pc:chgData name="Hannah Lorena" userId="S::hannah.lorena@ice.org.uk::3604a2f9-7937-46a1-adac-da584efe6b9b" providerId="AD" clId="Web-{2E76196A-57DF-0FC7-EA16-1FC1FAF8E361}" dt="2026-03-31T15:11:01.734" v="18" actId="1076"/>
      <pc:docMkLst>
        <pc:docMk/>
      </pc:docMkLst>
      <pc:sldChg chg="addSp delSp modSp">
        <pc:chgData name="Hannah Lorena" userId="S::hannah.lorena@ice.org.uk::3604a2f9-7937-46a1-adac-da584efe6b9b" providerId="AD" clId="Web-{2E76196A-57DF-0FC7-EA16-1FC1FAF8E361}" dt="2026-03-31T15:08:46.295" v="9" actId="1076"/>
        <pc:sldMkLst>
          <pc:docMk/>
          <pc:sldMk cId="2217613790" sldId="288"/>
        </pc:sldMkLst>
        <pc:picChg chg="del">
          <ac:chgData name="Hannah Lorena" userId="S::hannah.lorena@ice.org.uk::3604a2f9-7937-46a1-adac-da584efe6b9b" providerId="AD" clId="Web-{2E76196A-57DF-0FC7-EA16-1FC1FAF8E361}" dt="2026-03-31T15:08:28.544" v="3"/>
          <ac:picMkLst>
            <pc:docMk/>
            <pc:sldMk cId="2217613790" sldId="288"/>
            <ac:picMk id="9" creationId="{A0FA1487-B403-B491-28D2-F356C0BBB9B3}"/>
          </ac:picMkLst>
        </pc:picChg>
        <pc:picChg chg="add mod">
          <ac:chgData name="Hannah Lorena" userId="S::hannah.lorena@ice.org.uk::3604a2f9-7937-46a1-adac-da584efe6b9b" providerId="AD" clId="Web-{2E76196A-57DF-0FC7-EA16-1FC1FAF8E361}" dt="2026-03-31T15:08:46.295" v="9" actId="1076"/>
          <ac:picMkLst>
            <pc:docMk/>
            <pc:sldMk cId="2217613790" sldId="288"/>
            <ac:picMk id="10" creationId="{A7DA106A-B20B-5F63-00A5-8007F96DFBF4}"/>
          </ac:picMkLst>
        </pc:picChg>
      </pc:sldChg>
      <pc:sldChg chg="modNotes">
        <pc:chgData name="Hannah Lorena" userId="S::hannah.lorena@ice.org.uk::3604a2f9-7937-46a1-adac-da584efe6b9b" providerId="AD" clId="Web-{2E76196A-57DF-0FC7-EA16-1FC1FAF8E361}" dt="2026-03-31T15:02:41.004" v="2"/>
        <pc:sldMkLst>
          <pc:docMk/>
          <pc:sldMk cId="255084310" sldId="309"/>
        </pc:sldMkLst>
      </pc:sldChg>
      <pc:sldChg chg="addSp delSp modSp">
        <pc:chgData name="Hannah Lorena" userId="S::hannah.lorena@ice.org.uk::3604a2f9-7937-46a1-adac-da584efe6b9b" providerId="AD" clId="Web-{2E76196A-57DF-0FC7-EA16-1FC1FAF8E361}" dt="2026-03-31T15:10:18.827" v="13" actId="1076"/>
        <pc:sldMkLst>
          <pc:docMk/>
          <pc:sldMk cId="1008269009" sldId="316"/>
        </pc:sldMkLst>
        <pc:picChg chg="add mod">
          <ac:chgData name="Hannah Lorena" userId="S::hannah.lorena@ice.org.uk::3604a2f9-7937-46a1-adac-da584efe6b9b" providerId="AD" clId="Web-{2E76196A-57DF-0FC7-EA16-1FC1FAF8E361}" dt="2026-03-31T15:10:18.827" v="13" actId="1076"/>
          <ac:picMkLst>
            <pc:docMk/>
            <pc:sldMk cId="1008269009" sldId="316"/>
            <ac:picMk id="2" creationId="{DEECC02F-3A2D-032D-3AB6-C28B86DC8CB4}"/>
          </ac:picMkLst>
        </pc:picChg>
        <pc:picChg chg="del">
          <ac:chgData name="Hannah Lorena" userId="S::hannah.lorena@ice.org.uk::3604a2f9-7937-46a1-adac-da584efe6b9b" providerId="AD" clId="Web-{2E76196A-57DF-0FC7-EA16-1FC1FAF8E361}" dt="2026-03-31T15:10:08.218" v="10"/>
          <ac:picMkLst>
            <pc:docMk/>
            <pc:sldMk cId="1008269009" sldId="316"/>
            <ac:picMk id="45" creationId="{B6D89689-10FC-664D-E7A9-D6D1C2013EF1}"/>
          </ac:picMkLst>
        </pc:picChg>
      </pc:sldChg>
      <pc:sldChg chg="addSp delSp modSp">
        <pc:chgData name="Hannah Lorena" userId="S::hannah.lorena@ice.org.uk::3604a2f9-7937-46a1-adac-da584efe6b9b" providerId="AD" clId="Web-{2E76196A-57DF-0FC7-EA16-1FC1FAF8E361}" dt="2026-03-31T15:11:01.734" v="18" actId="1076"/>
        <pc:sldMkLst>
          <pc:docMk/>
          <pc:sldMk cId="331340351" sldId="317"/>
        </pc:sldMkLst>
        <pc:picChg chg="add mod">
          <ac:chgData name="Hannah Lorena" userId="S::hannah.lorena@ice.org.uk::3604a2f9-7937-46a1-adac-da584efe6b9b" providerId="AD" clId="Web-{2E76196A-57DF-0FC7-EA16-1FC1FAF8E361}" dt="2026-03-31T15:11:01.734" v="18" actId="1076"/>
          <ac:picMkLst>
            <pc:docMk/>
            <pc:sldMk cId="331340351" sldId="317"/>
            <ac:picMk id="2" creationId="{25361D4E-FC9B-B170-9B4B-FCF28BF10709}"/>
          </ac:picMkLst>
        </pc:picChg>
        <pc:picChg chg="del">
          <ac:chgData name="Hannah Lorena" userId="S::hannah.lorena@ice.org.uk::3604a2f9-7937-46a1-adac-da584efe6b9b" providerId="AD" clId="Web-{2E76196A-57DF-0FC7-EA16-1FC1FAF8E361}" dt="2026-03-31T15:10:57.968" v="16"/>
          <ac:picMkLst>
            <pc:docMk/>
            <pc:sldMk cId="331340351" sldId="317"/>
            <ac:picMk id="27" creationId="{144655E5-1CA8-4F79-1CC8-825CB7953EC7}"/>
          </ac:picMkLst>
        </pc:picChg>
      </pc:sldChg>
      <pc:sldChg chg="addSp delSp">
        <pc:chgData name="Hannah Lorena" userId="S::hannah.lorena@ice.org.uk::3604a2f9-7937-46a1-adac-da584efe6b9b" providerId="AD" clId="Web-{2E76196A-57DF-0FC7-EA16-1FC1FAF8E361}" dt="2026-03-31T15:10:54.031" v="15"/>
        <pc:sldMkLst>
          <pc:docMk/>
          <pc:sldMk cId="968159294" sldId="318"/>
        </pc:sldMkLst>
        <pc:picChg chg="add del">
          <ac:chgData name="Hannah Lorena" userId="S::hannah.lorena@ice.org.uk::3604a2f9-7937-46a1-adac-da584efe6b9b" providerId="AD" clId="Web-{2E76196A-57DF-0FC7-EA16-1FC1FAF8E361}" dt="2026-03-31T15:10:54.031" v="15"/>
          <ac:picMkLst>
            <pc:docMk/>
            <pc:sldMk cId="968159294" sldId="318"/>
            <ac:picMk id="11" creationId="{00B2378B-80D5-4247-4234-7E9A299AB568}"/>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518155-EDAD-42AF-B4F3-F602A51A813A}" type="doc">
      <dgm:prSet loTypeId="urn:microsoft.com/office/officeart/2005/8/layout/default" loCatId="list" qsTypeId="urn:microsoft.com/office/officeart/2005/8/quickstyle/simple2" qsCatId="simple" csTypeId="urn:microsoft.com/office/officeart/2005/8/colors/accent1_1" csCatId="accent1" phldr="1"/>
      <dgm:spPr/>
      <dgm:t>
        <a:bodyPr/>
        <a:lstStyle/>
        <a:p>
          <a:endParaRPr lang="en-GB"/>
        </a:p>
      </dgm:t>
    </dgm:pt>
    <dgm:pt modelId="{B803EBFA-8F53-4CDD-8943-BEBCA645E02F}">
      <dgm:prSet phldrT="[Text]" custT="1"/>
      <dgm:spPr/>
      <dgm:t>
        <a:bodyPr/>
        <a:lstStyle/>
        <a:p>
          <a:r>
            <a:rPr lang="en-US" sz="1400" b="0" i="0" dirty="0"/>
            <a:t>1. Understanding and Practical Application of Engineering</a:t>
          </a:r>
          <a:endParaRPr lang="en-GB" sz="1400" dirty="0"/>
        </a:p>
      </dgm:t>
    </dgm:pt>
    <dgm:pt modelId="{2216DA70-3EEC-48D0-8EC2-64885C0F0AA1}" type="parTrans" cxnId="{9FA8A0B4-7C2A-422E-94C4-37A625DBDD0D}">
      <dgm:prSet/>
      <dgm:spPr/>
      <dgm:t>
        <a:bodyPr/>
        <a:lstStyle/>
        <a:p>
          <a:endParaRPr lang="en-GB"/>
        </a:p>
      </dgm:t>
    </dgm:pt>
    <dgm:pt modelId="{D28CCA21-4C72-49B4-A8FF-36B719685888}" type="sibTrans" cxnId="{9FA8A0B4-7C2A-422E-94C4-37A625DBDD0D}">
      <dgm:prSet/>
      <dgm:spPr/>
      <dgm:t>
        <a:bodyPr/>
        <a:lstStyle/>
        <a:p>
          <a:endParaRPr lang="en-GB"/>
        </a:p>
      </dgm:t>
    </dgm:pt>
    <dgm:pt modelId="{7E3DD761-4682-4E03-B73E-2EC568981FCE}">
      <dgm:prSet phldrT="[Text]" custT="1"/>
      <dgm:spPr/>
      <dgm:t>
        <a:bodyPr/>
        <a:lstStyle/>
        <a:p>
          <a:r>
            <a:rPr lang="en-GB" sz="1400" b="0" i="0" dirty="0"/>
            <a:t>2. Management and Leadership</a:t>
          </a:r>
          <a:endParaRPr lang="en-GB" sz="1400" dirty="0"/>
        </a:p>
      </dgm:t>
    </dgm:pt>
    <dgm:pt modelId="{C475DC8F-0BB4-4ECE-8906-42BE4506BD67}" type="parTrans" cxnId="{29D2980A-0C81-45D6-971B-EE71AFE0CBFF}">
      <dgm:prSet/>
      <dgm:spPr/>
      <dgm:t>
        <a:bodyPr/>
        <a:lstStyle/>
        <a:p>
          <a:endParaRPr lang="en-GB"/>
        </a:p>
      </dgm:t>
    </dgm:pt>
    <dgm:pt modelId="{5D2EC29A-D4FC-4233-8BEB-D5A1DA2E6A48}" type="sibTrans" cxnId="{29D2980A-0C81-45D6-971B-EE71AFE0CBFF}">
      <dgm:prSet/>
      <dgm:spPr/>
      <dgm:t>
        <a:bodyPr/>
        <a:lstStyle/>
        <a:p>
          <a:endParaRPr lang="en-GB"/>
        </a:p>
      </dgm:t>
    </dgm:pt>
    <dgm:pt modelId="{E18339F4-4525-459E-A18B-CDB23D9480F8}">
      <dgm:prSet phldrT="[Text]" custT="1"/>
      <dgm:spPr/>
      <dgm:t>
        <a:bodyPr/>
        <a:lstStyle/>
        <a:p>
          <a:r>
            <a:rPr lang="en-GB" sz="1400" b="0" i="0" dirty="0"/>
            <a:t>3. Commercial Ability</a:t>
          </a:r>
          <a:endParaRPr lang="en-GB" sz="1400" dirty="0"/>
        </a:p>
      </dgm:t>
    </dgm:pt>
    <dgm:pt modelId="{B265E31C-86A2-40C8-A64A-B03F9D50455E}" type="parTrans" cxnId="{36C0AD05-BED4-4A9C-AF98-5490297D9A35}">
      <dgm:prSet/>
      <dgm:spPr/>
      <dgm:t>
        <a:bodyPr/>
        <a:lstStyle/>
        <a:p>
          <a:endParaRPr lang="en-GB"/>
        </a:p>
      </dgm:t>
    </dgm:pt>
    <dgm:pt modelId="{5420B97B-3E34-486B-B3E6-6F43D8897242}" type="sibTrans" cxnId="{36C0AD05-BED4-4A9C-AF98-5490297D9A35}">
      <dgm:prSet/>
      <dgm:spPr/>
      <dgm:t>
        <a:bodyPr/>
        <a:lstStyle/>
        <a:p>
          <a:endParaRPr lang="en-GB"/>
        </a:p>
      </dgm:t>
    </dgm:pt>
    <dgm:pt modelId="{13A34B37-11A1-44ED-87DA-A2C6EBE5E2B2}">
      <dgm:prSet phldrT="[Text]" custT="1"/>
      <dgm:spPr/>
      <dgm:t>
        <a:bodyPr/>
        <a:lstStyle/>
        <a:p>
          <a:r>
            <a:rPr lang="en-US" sz="1400" b="0" i="0" dirty="0"/>
            <a:t>4. Health, Safety and Welfare</a:t>
          </a:r>
          <a:endParaRPr lang="en-GB" sz="1400" dirty="0"/>
        </a:p>
      </dgm:t>
    </dgm:pt>
    <dgm:pt modelId="{660BAB47-2B20-409E-9557-D791E5865E72}" type="parTrans" cxnId="{F6CB486C-1D48-4283-A0ED-40E48BEE5969}">
      <dgm:prSet/>
      <dgm:spPr/>
      <dgm:t>
        <a:bodyPr/>
        <a:lstStyle/>
        <a:p>
          <a:endParaRPr lang="en-GB"/>
        </a:p>
      </dgm:t>
    </dgm:pt>
    <dgm:pt modelId="{504EAAFD-0C4D-40EE-9ED5-19D8BE674C7E}" type="sibTrans" cxnId="{F6CB486C-1D48-4283-A0ED-40E48BEE5969}">
      <dgm:prSet/>
      <dgm:spPr/>
      <dgm:t>
        <a:bodyPr/>
        <a:lstStyle/>
        <a:p>
          <a:endParaRPr lang="en-GB"/>
        </a:p>
      </dgm:t>
    </dgm:pt>
    <dgm:pt modelId="{DCBF980F-D9B4-4E53-94B3-A91C48D8D988}">
      <dgm:prSet phldrT="[Text]" custT="1"/>
      <dgm:spPr/>
      <dgm:t>
        <a:bodyPr/>
        <a:lstStyle/>
        <a:p>
          <a:r>
            <a:rPr lang="en-GB" sz="1400" b="0" i="0" dirty="0"/>
            <a:t>5. Sustainable Development</a:t>
          </a:r>
          <a:endParaRPr lang="en-GB" sz="1400" dirty="0"/>
        </a:p>
      </dgm:t>
    </dgm:pt>
    <dgm:pt modelId="{DDF8E3D0-71EE-4718-B812-BBE3F9F19307}" type="parTrans" cxnId="{99172212-F621-4E45-B323-716A9295839A}">
      <dgm:prSet/>
      <dgm:spPr/>
      <dgm:t>
        <a:bodyPr/>
        <a:lstStyle/>
        <a:p>
          <a:endParaRPr lang="en-GB"/>
        </a:p>
      </dgm:t>
    </dgm:pt>
    <dgm:pt modelId="{8937EC73-BC2E-4F12-92DE-F8679364B18C}" type="sibTrans" cxnId="{99172212-F621-4E45-B323-716A9295839A}">
      <dgm:prSet/>
      <dgm:spPr/>
      <dgm:t>
        <a:bodyPr/>
        <a:lstStyle/>
        <a:p>
          <a:endParaRPr lang="en-GB"/>
        </a:p>
      </dgm:t>
    </dgm:pt>
    <dgm:pt modelId="{50384DAA-D6F5-4623-BBC4-F085FC08814D}">
      <dgm:prSet phldrT="[Text]" custT="1"/>
      <dgm:spPr/>
      <dgm:t>
        <a:bodyPr/>
        <a:lstStyle/>
        <a:p>
          <a:r>
            <a:rPr lang="en-US" sz="1400" b="0" i="0" dirty="0"/>
            <a:t>6. Interpersonal Skills and Communication</a:t>
          </a:r>
          <a:endParaRPr lang="en-GB" sz="1400" dirty="0"/>
        </a:p>
      </dgm:t>
    </dgm:pt>
    <dgm:pt modelId="{974739BF-7A69-4BAC-A54B-6F344AAD5F4B}" type="parTrans" cxnId="{ACDBEA68-C822-46BB-893B-93E94B7A90C7}">
      <dgm:prSet/>
      <dgm:spPr/>
      <dgm:t>
        <a:bodyPr/>
        <a:lstStyle/>
        <a:p>
          <a:endParaRPr lang="en-GB"/>
        </a:p>
      </dgm:t>
    </dgm:pt>
    <dgm:pt modelId="{BDC071B3-F5E5-43B5-A25E-6515A2EE42A0}" type="sibTrans" cxnId="{ACDBEA68-C822-46BB-893B-93E94B7A90C7}">
      <dgm:prSet/>
      <dgm:spPr/>
      <dgm:t>
        <a:bodyPr/>
        <a:lstStyle/>
        <a:p>
          <a:endParaRPr lang="en-GB"/>
        </a:p>
      </dgm:t>
    </dgm:pt>
    <dgm:pt modelId="{F1CC4C96-32A8-4F6E-ACA4-32A5642AF462}">
      <dgm:prSet phldrT="[Text]" custT="1"/>
      <dgm:spPr/>
      <dgm:t>
        <a:bodyPr/>
        <a:lstStyle/>
        <a:p>
          <a:r>
            <a:rPr lang="en-GB" sz="1400" b="0" i="0" dirty="0"/>
            <a:t>7. Professional Commitment</a:t>
          </a:r>
          <a:endParaRPr lang="en-GB" sz="1400" dirty="0"/>
        </a:p>
      </dgm:t>
    </dgm:pt>
    <dgm:pt modelId="{00D1593A-BE0E-4A97-936F-67354DE2CAC5}" type="parTrans" cxnId="{F7F2960F-B7FD-4027-8889-5C26DBEEF5E5}">
      <dgm:prSet/>
      <dgm:spPr/>
      <dgm:t>
        <a:bodyPr/>
        <a:lstStyle/>
        <a:p>
          <a:endParaRPr lang="en-GB"/>
        </a:p>
      </dgm:t>
    </dgm:pt>
    <dgm:pt modelId="{9D06CC5D-1A3E-4DAD-BE23-3BFE0AF62F0E}" type="sibTrans" cxnId="{F7F2960F-B7FD-4027-8889-5C26DBEEF5E5}">
      <dgm:prSet/>
      <dgm:spPr/>
      <dgm:t>
        <a:bodyPr/>
        <a:lstStyle/>
        <a:p>
          <a:endParaRPr lang="en-GB"/>
        </a:p>
      </dgm:t>
    </dgm:pt>
    <dgm:pt modelId="{9E5274A2-146D-40A8-8DD2-81D0B40FA962}" type="pres">
      <dgm:prSet presAssocID="{61518155-EDAD-42AF-B4F3-F602A51A813A}" presName="diagram" presStyleCnt="0">
        <dgm:presLayoutVars>
          <dgm:dir/>
          <dgm:resizeHandles val="exact"/>
        </dgm:presLayoutVars>
      </dgm:prSet>
      <dgm:spPr/>
    </dgm:pt>
    <dgm:pt modelId="{2E76BA88-774F-4514-8839-391AFA343177}" type="pres">
      <dgm:prSet presAssocID="{B803EBFA-8F53-4CDD-8943-BEBCA645E02F}" presName="node" presStyleLbl="node1" presStyleIdx="0" presStyleCnt="7">
        <dgm:presLayoutVars>
          <dgm:bulletEnabled val="1"/>
        </dgm:presLayoutVars>
      </dgm:prSet>
      <dgm:spPr/>
    </dgm:pt>
    <dgm:pt modelId="{BEB9CB1E-BA7D-41CD-AE14-F1FC3C8DF388}" type="pres">
      <dgm:prSet presAssocID="{D28CCA21-4C72-49B4-A8FF-36B719685888}" presName="sibTrans" presStyleCnt="0"/>
      <dgm:spPr/>
    </dgm:pt>
    <dgm:pt modelId="{0D5A7060-56A7-4221-9BB6-02D4953F1C1E}" type="pres">
      <dgm:prSet presAssocID="{7E3DD761-4682-4E03-B73E-2EC568981FCE}" presName="node" presStyleLbl="node1" presStyleIdx="1" presStyleCnt="7">
        <dgm:presLayoutVars>
          <dgm:bulletEnabled val="1"/>
        </dgm:presLayoutVars>
      </dgm:prSet>
      <dgm:spPr/>
    </dgm:pt>
    <dgm:pt modelId="{CB7CD705-C06E-4CB8-B596-C3FA27BEDEFC}" type="pres">
      <dgm:prSet presAssocID="{5D2EC29A-D4FC-4233-8BEB-D5A1DA2E6A48}" presName="sibTrans" presStyleCnt="0"/>
      <dgm:spPr/>
    </dgm:pt>
    <dgm:pt modelId="{FC7C0099-D78E-4A8A-93BC-CA49979567CF}" type="pres">
      <dgm:prSet presAssocID="{E18339F4-4525-459E-A18B-CDB23D9480F8}" presName="node" presStyleLbl="node1" presStyleIdx="2" presStyleCnt="7">
        <dgm:presLayoutVars>
          <dgm:bulletEnabled val="1"/>
        </dgm:presLayoutVars>
      </dgm:prSet>
      <dgm:spPr/>
    </dgm:pt>
    <dgm:pt modelId="{7117A4EE-989C-476F-AA42-0F39AC983B4C}" type="pres">
      <dgm:prSet presAssocID="{5420B97B-3E34-486B-B3E6-6F43D8897242}" presName="sibTrans" presStyleCnt="0"/>
      <dgm:spPr/>
    </dgm:pt>
    <dgm:pt modelId="{4B03F0ED-D247-467F-ABC0-669B81AD19FE}" type="pres">
      <dgm:prSet presAssocID="{13A34B37-11A1-44ED-87DA-A2C6EBE5E2B2}" presName="node" presStyleLbl="node1" presStyleIdx="3" presStyleCnt="7">
        <dgm:presLayoutVars>
          <dgm:bulletEnabled val="1"/>
        </dgm:presLayoutVars>
      </dgm:prSet>
      <dgm:spPr/>
    </dgm:pt>
    <dgm:pt modelId="{40C9B469-B443-4D2D-B962-583D947F2EAD}" type="pres">
      <dgm:prSet presAssocID="{504EAAFD-0C4D-40EE-9ED5-19D8BE674C7E}" presName="sibTrans" presStyleCnt="0"/>
      <dgm:spPr/>
    </dgm:pt>
    <dgm:pt modelId="{1CD17740-A09E-4418-AAE3-2AA4C070BB3E}" type="pres">
      <dgm:prSet presAssocID="{DCBF980F-D9B4-4E53-94B3-A91C48D8D988}" presName="node" presStyleLbl="node1" presStyleIdx="4" presStyleCnt="7">
        <dgm:presLayoutVars>
          <dgm:bulletEnabled val="1"/>
        </dgm:presLayoutVars>
      </dgm:prSet>
      <dgm:spPr/>
    </dgm:pt>
    <dgm:pt modelId="{E714C42F-9689-406D-BA14-4D6047E48625}" type="pres">
      <dgm:prSet presAssocID="{8937EC73-BC2E-4F12-92DE-F8679364B18C}" presName="sibTrans" presStyleCnt="0"/>
      <dgm:spPr/>
    </dgm:pt>
    <dgm:pt modelId="{97F9A160-72D3-4A5B-BA38-CA30132285B9}" type="pres">
      <dgm:prSet presAssocID="{50384DAA-D6F5-4623-BBC4-F085FC08814D}" presName="node" presStyleLbl="node1" presStyleIdx="5" presStyleCnt="7">
        <dgm:presLayoutVars>
          <dgm:bulletEnabled val="1"/>
        </dgm:presLayoutVars>
      </dgm:prSet>
      <dgm:spPr/>
    </dgm:pt>
    <dgm:pt modelId="{62981D90-29CD-43F8-87D3-D426165587E3}" type="pres">
      <dgm:prSet presAssocID="{BDC071B3-F5E5-43B5-A25E-6515A2EE42A0}" presName="sibTrans" presStyleCnt="0"/>
      <dgm:spPr/>
    </dgm:pt>
    <dgm:pt modelId="{20C85512-CF8B-4829-8288-B9DF1E821AB4}" type="pres">
      <dgm:prSet presAssocID="{F1CC4C96-32A8-4F6E-ACA4-32A5642AF462}" presName="node" presStyleLbl="node1" presStyleIdx="6" presStyleCnt="7">
        <dgm:presLayoutVars>
          <dgm:bulletEnabled val="1"/>
        </dgm:presLayoutVars>
      </dgm:prSet>
      <dgm:spPr/>
    </dgm:pt>
  </dgm:ptLst>
  <dgm:cxnLst>
    <dgm:cxn modelId="{8EF67902-FAFE-45EC-A633-6EA37D3807EC}" type="presOf" srcId="{50384DAA-D6F5-4623-BBC4-F085FC08814D}" destId="{97F9A160-72D3-4A5B-BA38-CA30132285B9}" srcOrd="0" destOrd="0" presId="urn:microsoft.com/office/officeart/2005/8/layout/default"/>
    <dgm:cxn modelId="{36C0AD05-BED4-4A9C-AF98-5490297D9A35}" srcId="{61518155-EDAD-42AF-B4F3-F602A51A813A}" destId="{E18339F4-4525-459E-A18B-CDB23D9480F8}" srcOrd="2" destOrd="0" parTransId="{B265E31C-86A2-40C8-A64A-B03F9D50455E}" sibTransId="{5420B97B-3E34-486B-B3E6-6F43D8897242}"/>
    <dgm:cxn modelId="{29D2980A-0C81-45D6-971B-EE71AFE0CBFF}" srcId="{61518155-EDAD-42AF-B4F3-F602A51A813A}" destId="{7E3DD761-4682-4E03-B73E-2EC568981FCE}" srcOrd="1" destOrd="0" parTransId="{C475DC8F-0BB4-4ECE-8906-42BE4506BD67}" sibTransId="{5D2EC29A-D4FC-4233-8BEB-D5A1DA2E6A48}"/>
    <dgm:cxn modelId="{F7F2960F-B7FD-4027-8889-5C26DBEEF5E5}" srcId="{61518155-EDAD-42AF-B4F3-F602A51A813A}" destId="{F1CC4C96-32A8-4F6E-ACA4-32A5642AF462}" srcOrd="6" destOrd="0" parTransId="{00D1593A-BE0E-4A97-936F-67354DE2CAC5}" sibTransId="{9D06CC5D-1A3E-4DAD-BE23-3BFE0AF62F0E}"/>
    <dgm:cxn modelId="{99172212-F621-4E45-B323-716A9295839A}" srcId="{61518155-EDAD-42AF-B4F3-F602A51A813A}" destId="{DCBF980F-D9B4-4E53-94B3-A91C48D8D988}" srcOrd="4" destOrd="0" parTransId="{DDF8E3D0-71EE-4718-B812-BBE3F9F19307}" sibTransId="{8937EC73-BC2E-4F12-92DE-F8679364B18C}"/>
    <dgm:cxn modelId="{3968FA2F-0752-460F-8258-35C72EA3B891}" type="presOf" srcId="{13A34B37-11A1-44ED-87DA-A2C6EBE5E2B2}" destId="{4B03F0ED-D247-467F-ABC0-669B81AD19FE}" srcOrd="0" destOrd="0" presId="urn:microsoft.com/office/officeart/2005/8/layout/default"/>
    <dgm:cxn modelId="{F6332148-740D-45A2-9642-2CF567E99D7A}" type="presOf" srcId="{61518155-EDAD-42AF-B4F3-F602A51A813A}" destId="{9E5274A2-146D-40A8-8DD2-81D0B40FA962}" srcOrd="0" destOrd="0" presId="urn:microsoft.com/office/officeart/2005/8/layout/default"/>
    <dgm:cxn modelId="{ACDBEA68-C822-46BB-893B-93E94B7A90C7}" srcId="{61518155-EDAD-42AF-B4F3-F602A51A813A}" destId="{50384DAA-D6F5-4623-BBC4-F085FC08814D}" srcOrd="5" destOrd="0" parTransId="{974739BF-7A69-4BAC-A54B-6F344AAD5F4B}" sibTransId="{BDC071B3-F5E5-43B5-A25E-6515A2EE42A0}"/>
    <dgm:cxn modelId="{F6CB486C-1D48-4283-A0ED-40E48BEE5969}" srcId="{61518155-EDAD-42AF-B4F3-F602A51A813A}" destId="{13A34B37-11A1-44ED-87DA-A2C6EBE5E2B2}" srcOrd="3" destOrd="0" parTransId="{660BAB47-2B20-409E-9557-D791E5865E72}" sibTransId="{504EAAFD-0C4D-40EE-9ED5-19D8BE674C7E}"/>
    <dgm:cxn modelId="{5CA9DCA6-FF07-4175-A96B-515311B36111}" type="presOf" srcId="{E18339F4-4525-459E-A18B-CDB23D9480F8}" destId="{FC7C0099-D78E-4A8A-93BC-CA49979567CF}" srcOrd="0" destOrd="0" presId="urn:microsoft.com/office/officeart/2005/8/layout/default"/>
    <dgm:cxn modelId="{8C6DAFA9-C4AE-4812-AB7B-397EBF7060A0}" type="presOf" srcId="{7E3DD761-4682-4E03-B73E-2EC568981FCE}" destId="{0D5A7060-56A7-4221-9BB6-02D4953F1C1E}" srcOrd="0" destOrd="0" presId="urn:microsoft.com/office/officeart/2005/8/layout/default"/>
    <dgm:cxn modelId="{9FA8A0B4-7C2A-422E-94C4-37A625DBDD0D}" srcId="{61518155-EDAD-42AF-B4F3-F602A51A813A}" destId="{B803EBFA-8F53-4CDD-8943-BEBCA645E02F}" srcOrd="0" destOrd="0" parTransId="{2216DA70-3EEC-48D0-8EC2-64885C0F0AA1}" sibTransId="{D28CCA21-4C72-49B4-A8FF-36B719685888}"/>
    <dgm:cxn modelId="{A4C1ABCD-1E0E-4F66-AD0B-9900C3EE11A1}" type="presOf" srcId="{F1CC4C96-32A8-4F6E-ACA4-32A5642AF462}" destId="{20C85512-CF8B-4829-8288-B9DF1E821AB4}" srcOrd="0" destOrd="0" presId="urn:microsoft.com/office/officeart/2005/8/layout/default"/>
    <dgm:cxn modelId="{4A1E98E1-8F80-4505-9A16-2CFAF228CE4F}" type="presOf" srcId="{DCBF980F-D9B4-4E53-94B3-A91C48D8D988}" destId="{1CD17740-A09E-4418-AAE3-2AA4C070BB3E}" srcOrd="0" destOrd="0" presId="urn:microsoft.com/office/officeart/2005/8/layout/default"/>
    <dgm:cxn modelId="{913BCAF9-6D46-4148-96B0-107E6D3FFAB0}" type="presOf" srcId="{B803EBFA-8F53-4CDD-8943-BEBCA645E02F}" destId="{2E76BA88-774F-4514-8839-391AFA343177}" srcOrd="0" destOrd="0" presId="urn:microsoft.com/office/officeart/2005/8/layout/default"/>
    <dgm:cxn modelId="{D8A5179E-1DF2-4F0F-AA8C-7D0717B48878}" type="presParOf" srcId="{9E5274A2-146D-40A8-8DD2-81D0B40FA962}" destId="{2E76BA88-774F-4514-8839-391AFA343177}" srcOrd="0" destOrd="0" presId="urn:microsoft.com/office/officeart/2005/8/layout/default"/>
    <dgm:cxn modelId="{05B7EB48-E466-451D-9EEF-6B115742762B}" type="presParOf" srcId="{9E5274A2-146D-40A8-8DD2-81D0B40FA962}" destId="{BEB9CB1E-BA7D-41CD-AE14-F1FC3C8DF388}" srcOrd="1" destOrd="0" presId="urn:microsoft.com/office/officeart/2005/8/layout/default"/>
    <dgm:cxn modelId="{30059971-17E1-47AF-A798-8592FD1152B0}" type="presParOf" srcId="{9E5274A2-146D-40A8-8DD2-81D0B40FA962}" destId="{0D5A7060-56A7-4221-9BB6-02D4953F1C1E}" srcOrd="2" destOrd="0" presId="urn:microsoft.com/office/officeart/2005/8/layout/default"/>
    <dgm:cxn modelId="{153CD122-9E88-43D8-8FEC-F43F66903961}" type="presParOf" srcId="{9E5274A2-146D-40A8-8DD2-81D0B40FA962}" destId="{CB7CD705-C06E-4CB8-B596-C3FA27BEDEFC}" srcOrd="3" destOrd="0" presId="urn:microsoft.com/office/officeart/2005/8/layout/default"/>
    <dgm:cxn modelId="{138B6E07-43EB-4C79-B5E8-F11BEDA0F0EC}" type="presParOf" srcId="{9E5274A2-146D-40A8-8DD2-81D0B40FA962}" destId="{FC7C0099-D78E-4A8A-93BC-CA49979567CF}" srcOrd="4" destOrd="0" presId="urn:microsoft.com/office/officeart/2005/8/layout/default"/>
    <dgm:cxn modelId="{582D0661-CDCB-4CCD-A0A2-D13DFFD8C6CF}" type="presParOf" srcId="{9E5274A2-146D-40A8-8DD2-81D0B40FA962}" destId="{7117A4EE-989C-476F-AA42-0F39AC983B4C}" srcOrd="5" destOrd="0" presId="urn:microsoft.com/office/officeart/2005/8/layout/default"/>
    <dgm:cxn modelId="{06949EDE-43D4-4DE3-AAF5-F038C17283C5}" type="presParOf" srcId="{9E5274A2-146D-40A8-8DD2-81D0B40FA962}" destId="{4B03F0ED-D247-467F-ABC0-669B81AD19FE}" srcOrd="6" destOrd="0" presId="urn:microsoft.com/office/officeart/2005/8/layout/default"/>
    <dgm:cxn modelId="{B17E110A-AD58-47FD-8FA4-853E06D541F4}" type="presParOf" srcId="{9E5274A2-146D-40A8-8DD2-81D0B40FA962}" destId="{40C9B469-B443-4D2D-B962-583D947F2EAD}" srcOrd="7" destOrd="0" presId="urn:microsoft.com/office/officeart/2005/8/layout/default"/>
    <dgm:cxn modelId="{06CCABB0-BE77-46C1-8111-BD27F5952C25}" type="presParOf" srcId="{9E5274A2-146D-40A8-8DD2-81D0B40FA962}" destId="{1CD17740-A09E-4418-AAE3-2AA4C070BB3E}" srcOrd="8" destOrd="0" presId="urn:microsoft.com/office/officeart/2005/8/layout/default"/>
    <dgm:cxn modelId="{1ADC3577-D5A7-448E-83D1-5ADDE8CF6D0B}" type="presParOf" srcId="{9E5274A2-146D-40A8-8DD2-81D0B40FA962}" destId="{E714C42F-9689-406D-BA14-4D6047E48625}" srcOrd="9" destOrd="0" presId="urn:microsoft.com/office/officeart/2005/8/layout/default"/>
    <dgm:cxn modelId="{D0E13EE1-7077-4CDC-BDA3-DFA0BD8C25EE}" type="presParOf" srcId="{9E5274A2-146D-40A8-8DD2-81D0B40FA962}" destId="{97F9A160-72D3-4A5B-BA38-CA30132285B9}" srcOrd="10" destOrd="0" presId="urn:microsoft.com/office/officeart/2005/8/layout/default"/>
    <dgm:cxn modelId="{C9E81B64-4ED6-43F3-916A-021E3355EE90}" type="presParOf" srcId="{9E5274A2-146D-40A8-8DD2-81D0B40FA962}" destId="{62981D90-29CD-43F8-87D3-D426165587E3}" srcOrd="11" destOrd="0" presId="urn:microsoft.com/office/officeart/2005/8/layout/default"/>
    <dgm:cxn modelId="{BD71BCBF-5D6D-4A38-9F75-A26B6B5BC525}" type="presParOf" srcId="{9E5274A2-146D-40A8-8DD2-81D0B40FA962}" destId="{20C85512-CF8B-4829-8288-B9DF1E821AB4}"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76BA88-774F-4514-8839-391AFA343177}">
      <dsp:nvSpPr>
        <dsp:cNvPr id="0" name=""/>
        <dsp:cNvSpPr/>
      </dsp:nvSpPr>
      <dsp:spPr>
        <a:xfrm>
          <a:off x="2411"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dirty="0"/>
            <a:t>1. Understanding and Practical Application of Engineering</a:t>
          </a:r>
          <a:endParaRPr lang="en-GB" sz="1400" kern="1200" dirty="0"/>
        </a:p>
      </dsp:txBody>
      <dsp:txXfrm>
        <a:off x="2411" y="453757"/>
        <a:ext cx="1912739" cy="1147643"/>
      </dsp:txXfrm>
    </dsp:sp>
    <dsp:sp modelId="{0D5A7060-56A7-4221-9BB6-02D4953F1C1E}">
      <dsp:nvSpPr>
        <dsp:cNvPr id="0" name=""/>
        <dsp:cNvSpPr/>
      </dsp:nvSpPr>
      <dsp:spPr>
        <a:xfrm>
          <a:off x="2106423"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2. Management and Leadership</a:t>
          </a:r>
          <a:endParaRPr lang="en-GB" sz="1400" kern="1200" dirty="0"/>
        </a:p>
      </dsp:txBody>
      <dsp:txXfrm>
        <a:off x="2106423" y="453757"/>
        <a:ext cx="1912739" cy="1147643"/>
      </dsp:txXfrm>
    </dsp:sp>
    <dsp:sp modelId="{FC7C0099-D78E-4A8A-93BC-CA49979567CF}">
      <dsp:nvSpPr>
        <dsp:cNvPr id="0" name=""/>
        <dsp:cNvSpPr/>
      </dsp:nvSpPr>
      <dsp:spPr>
        <a:xfrm>
          <a:off x="4210436"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3. Commercial Ability</a:t>
          </a:r>
          <a:endParaRPr lang="en-GB" sz="1400" kern="1200" dirty="0"/>
        </a:p>
      </dsp:txBody>
      <dsp:txXfrm>
        <a:off x="4210436" y="453757"/>
        <a:ext cx="1912739" cy="1147643"/>
      </dsp:txXfrm>
    </dsp:sp>
    <dsp:sp modelId="{4B03F0ED-D247-467F-ABC0-669B81AD19FE}">
      <dsp:nvSpPr>
        <dsp:cNvPr id="0" name=""/>
        <dsp:cNvSpPr/>
      </dsp:nvSpPr>
      <dsp:spPr>
        <a:xfrm>
          <a:off x="6314449"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dirty="0"/>
            <a:t>4. Health, Safety and Welfare</a:t>
          </a:r>
          <a:endParaRPr lang="en-GB" sz="1400" kern="1200" dirty="0"/>
        </a:p>
      </dsp:txBody>
      <dsp:txXfrm>
        <a:off x="6314449" y="453757"/>
        <a:ext cx="1912739" cy="1147643"/>
      </dsp:txXfrm>
    </dsp:sp>
    <dsp:sp modelId="{1CD17740-A09E-4418-AAE3-2AA4C070BB3E}">
      <dsp:nvSpPr>
        <dsp:cNvPr id="0" name=""/>
        <dsp:cNvSpPr/>
      </dsp:nvSpPr>
      <dsp:spPr>
        <a:xfrm>
          <a:off x="1054417"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5. Sustainable Development</a:t>
          </a:r>
          <a:endParaRPr lang="en-GB" sz="1400" kern="1200" dirty="0"/>
        </a:p>
      </dsp:txBody>
      <dsp:txXfrm>
        <a:off x="1054417" y="1792674"/>
        <a:ext cx="1912739" cy="1147643"/>
      </dsp:txXfrm>
    </dsp:sp>
    <dsp:sp modelId="{97F9A160-72D3-4A5B-BA38-CA30132285B9}">
      <dsp:nvSpPr>
        <dsp:cNvPr id="0" name=""/>
        <dsp:cNvSpPr/>
      </dsp:nvSpPr>
      <dsp:spPr>
        <a:xfrm>
          <a:off x="3158430"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dirty="0"/>
            <a:t>6. Interpersonal Skills and Communication</a:t>
          </a:r>
          <a:endParaRPr lang="en-GB" sz="1400" kern="1200" dirty="0"/>
        </a:p>
      </dsp:txBody>
      <dsp:txXfrm>
        <a:off x="3158430" y="1792674"/>
        <a:ext cx="1912739" cy="1147643"/>
      </dsp:txXfrm>
    </dsp:sp>
    <dsp:sp modelId="{20C85512-CF8B-4829-8288-B9DF1E821AB4}">
      <dsp:nvSpPr>
        <dsp:cNvPr id="0" name=""/>
        <dsp:cNvSpPr/>
      </dsp:nvSpPr>
      <dsp:spPr>
        <a:xfrm>
          <a:off x="5262443"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7. Professional Commitment</a:t>
          </a:r>
          <a:endParaRPr lang="en-GB" sz="1400" kern="1200" dirty="0"/>
        </a:p>
      </dsp:txBody>
      <dsp:txXfrm>
        <a:off x="5262443" y="1792674"/>
        <a:ext cx="1912739" cy="114764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0CDB87-3763-B24D-AF24-4E9D6093A26F}" type="datetimeFigureOut">
              <a:rPr lang="en-US" smtClean="0"/>
              <a:t>3/31/2026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36CAF4-5E87-4E49-B717-EB01CD9B11B1}" type="slidenum">
              <a:rPr lang="en-US" smtClean="0"/>
              <a:t>‹#›</a:t>
            </a:fld>
            <a:endParaRPr lang="en-US" dirty="0"/>
          </a:p>
        </p:txBody>
      </p:sp>
    </p:spTree>
    <p:extLst>
      <p:ext uri="{BB962C8B-B14F-4D97-AF65-F5344CB8AC3E}">
        <p14:creationId xmlns:p14="http://schemas.microsoft.com/office/powerpoint/2010/main" val="13977421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ice.org.uk/what-is-civil-engineering/infrastructure-projects"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s://www.ice.org.uk/what-is-civil-engineering/meet-the-engineers"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s://www.newcivilengineer.com/" TargetMode="External"/><Relationship Id="rId13" Type="http://schemas.openxmlformats.org/officeDocument/2006/relationships/hyperlink" Target="https://www.instagram.com/ice_universities/" TargetMode="External"/><Relationship Id="rId18" Type="http://schemas.openxmlformats.org/officeDocument/2006/relationships/hyperlink" Target="https://www.ice.org.uk/get-involved/awards-and-grants/quest-scholarships" TargetMode="External"/><Relationship Id="rId3" Type="http://schemas.openxmlformats.org/officeDocument/2006/relationships/hyperlink" Target="https://www.ice.org.uk/careers-learning/develop-your-career/membership-guidance" TargetMode="External"/><Relationship Id="rId7" Type="http://schemas.openxmlformats.org/officeDocument/2006/relationships/hyperlink" Target="https://www.ice.org.uk/engineering-resources/our-services/ice-library-and-archives" TargetMode="External"/><Relationship Id="rId12" Type="http://schemas.openxmlformats.org/officeDocument/2006/relationships/hyperlink" Target="https://www.ice.org.uk/about-us/what-we-do/ice-near-you" TargetMode="External"/><Relationship Id="rId17" Type="http://schemas.openxmlformats.org/officeDocument/2006/relationships/hyperlink" Target="https://www.icebenfund.com/our-services/wellbeing-support/online-wellbeing-resources/" TargetMode="External"/><Relationship Id="rId2" Type="http://schemas.openxmlformats.org/officeDocument/2006/relationships/slide" Target="../slides/slide5.xml"/><Relationship Id="rId16" Type="http://schemas.openxmlformats.org/officeDocument/2006/relationships/hyperlink" Target="https://www.icebenfund.com/our-services/wellbeing-support/helpline/" TargetMode="External"/><Relationship Id="rId1" Type="http://schemas.openxmlformats.org/officeDocument/2006/relationships/notesMaster" Target="../notesMasters/notesMaster1.xml"/><Relationship Id="rId6" Type="http://schemas.openxmlformats.org/officeDocument/2006/relationships/hyperlink" Target="https://www.ice.org.uk/engineering-resources/knowledge-programmes/ice-knowledge-hub" TargetMode="External"/><Relationship Id="rId11" Type="http://schemas.openxmlformats.org/officeDocument/2006/relationships/hyperlink" Target="https://www.ice.org.uk/events/conferences" TargetMode="External"/><Relationship Id="rId5" Type="http://schemas.openxmlformats.org/officeDocument/2006/relationships/hyperlink" Target="https://www.ice.org.uk/news-insight/news-and-blogs/latest-news/news/careersguide" TargetMode="External"/><Relationship Id="rId15" Type="http://schemas.openxmlformats.org/officeDocument/2006/relationships/hyperlink" Target="https://www.ice.org.uk/about-us/what-we-do/volunteering-with-ice/inspire-the-next-generation" TargetMode="External"/><Relationship Id="rId10" Type="http://schemas.openxmlformats.org/officeDocument/2006/relationships/hyperlink" Target="https://www.ice.org.uk/events/lectures" TargetMode="External"/><Relationship Id="rId19" Type="http://schemas.openxmlformats.org/officeDocument/2006/relationships/hyperlink" Target="https://www.ice.org.uk/my-ice/ice-rewards" TargetMode="External"/><Relationship Id="rId4" Type="http://schemas.openxmlformats.org/officeDocument/2006/relationships/hyperlink" Target="https://www.ice.org.uk/download-centre/attribute-achievement-form-students" TargetMode="External"/><Relationship Id="rId9" Type="http://schemas.openxmlformats.org/officeDocument/2006/relationships/hyperlink" Target="https://www.icevirtuallibrary.com/toc/jcien/current" TargetMode="External"/><Relationship Id="rId14" Type="http://schemas.openxmlformats.org/officeDocument/2006/relationships/hyperlink" Target="https://www.ice.org.uk/careers-learning/develop-your-career/advice-for-graduate-engineers/early-careers-network"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youtube.com/watch?v=a_vkBuu00X4"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theengineer.co.uk/tag/the-engineer-salary-survey-2025"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mailto:membership@ice.org.uk"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youtube.com/watch?v=hSOstb3n5O0"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ice.org.uk/fees"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This slide is hidden, info for presenter only.</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a:t>
            </a:fld>
            <a:endParaRPr lang="en-US" dirty="0"/>
          </a:p>
        </p:txBody>
      </p:sp>
    </p:spTree>
    <p:extLst>
      <p:ext uri="{BB962C8B-B14F-4D97-AF65-F5344CB8AC3E}">
        <p14:creationId xmlns:p14="http://schemas.microsoft.com/office/powerpoint/2010/main" val="1581605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INTRO SLIDE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*update presenter name on slide*</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Speaker notes are included throughout as a guide. Bring these to life by sharing recent or local examples, examples from your experience or other ICE member stories.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Introduction</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Tell people what you will cover in your presentation: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What civil engineers do</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Why it’s such a great career choice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 benefits that ICE student and graduate membership can provide, including how it can benefit you in the short term and in the long term with your career</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2</a:t>
            </a:fld>
            <a:endParaRPr lang="en-US" dirty="0"/>
          </a:p>
        </p:txBody>
      </p:sp>
    </p:spTree>
    <p:extLst>
      <p:ext uri="{BB962C8B-B14F-4D97-AF65-F5344CB8AC3E}">
        <p14:creationId xmlns:p14="http://schemas.microsoft.com/office/powerpoint/2010/main" val="762968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AA0AE-9900-A0CE-1E60-068787D5F4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FE9D90-5D7E-4E4D-E276-2343A2EE52F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4BAA7CF-EAD6-0912-BFF2-5694726E770F}"/>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CIVIL ENGINEERING CAREERS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Congratulations, as a civil engineering postgraduate student, you have chosen to embark on an exceptionally rewarding career path.</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Benefits of a career in civil engineering.</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Share examples to illustrate these points:</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Incredible variety – of roles (on site, off-site), sectors (broad range, flexible career opportunities)</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Exciting projects – share recent, local or other relevant examples</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Global career – lots of opportunities to work on projects around the world</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Status – qualified engineers have a high status, similar to doctors and lawyers</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Rewarding career – the work you do as a civil engineer will transform lives</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Improve lives – clean water, sanitation</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Connect people – transport infrastructure, comms</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Protect society – flood defence, renewable energy and other solutions to mitigate the effects of climate change</a:t>
            </a:r>
          </a:p>
          <a:p>
            <a:pPr marL="285750" indent="-285750">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 chance to really make a difference</a:t>
            </a:r>
          </a:p>
          <a:p>
            <a:pPr marL="285750" indent="-285750">
              <a:buFont typeface="Arial"/>
              <a:buChar char="•"/>
            </a:pPr>
            <a:r>
              <a:rPr lang="en-GB" sz="900" dirty="0">
                <a:solidFill>
                  <a:schemeClr val="tx1">
                    <a:lumMod val="65000"/>
                    <a:lumOff val="35000"/>
                  </a:schemeClr>
                </a:solidFill>
                <a:latin typeface="Noto Sans"/>
                <a:ea typeface="Noto Sans"/>
                <a:cs typeface="Noto Sans"/>
              </a:rPr>
              <a:t>Job satisfaction – civil engineers regularly feature in polls of the top happiest jobs!</a:t>
            </a:r>
          </a:p>
          <a:p>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Or show some of the examples of civil engineering projects and people from our website:</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Projects - </a:t>
            </a:r>
            <a:r>
              <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rPr>
              <a:t>https://www.ice.org.uk/what-is-civil-engineering/infrastructure-projects</a:t>
            </a:r>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People - </a:t>
            </a:r>
            <a:r>
              <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4"/>
              </a:rPr>
              <a:t>https://www.ice.org.uk/what-is-civil-engineering/meet-the-engineers</a:t>
            </a:r>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image in top left of slide is the 7 miles bridge in Florida Keys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CF5C8C64-6D02-2B57-258F-6301B93A5507}"/>
              </a:ext>
            </a:extLst>
          </p:cNvPr>
          <p:cNvSpPr>
            <a:spLocks noGrp="1"/>
          </p:cNvSpPr>
          <p:nvPr>
            <p:ph type="sldNum" sz="quarter" idx="5"/>
          </p:nvPr>
        </p:nvSpPr>
        <p:spPr/>
        <p:txBody>
          <a:bodyPr/>
          <a:lstStyle/>
          <a:p>
            <a:fld id="{8A36CAF4-5E87-4E49-B717-EB01CD9B11B1}" type="slidenum">
              <a:rPr lang="en-US" smtClean="0"/>
              <a:t>3</a:t>
            </a:fld>
            <a:endParaRPr lang="en-US" dirty="0"/>
          </a:p>
        </p:txBody>
      </p:sp>
    </p:spTree>
    <p:extLst>
      <p:ext uri="{BB962C8B-B14F-4D97-AF65-F5344CB8AC3E}">
        <p14:creationId xmlns:p14="http://schemas.microsoft.com/office/powerpoint/2010/main" val="1664636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7A06C-AA56-320B-EEBC-63163E311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3AB197-9110-AB82-B61C-657229C0D0A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E4BB863-3167-6288-54C4-CC17A132A90C}"/>
              </a:ext>
            </a:extLst>
          </p:cNvPr>
          <p:cNvSpPr>
            <a:spLocks noGrp="1"/>
          </p:cNvSpPr>
          <p:nvPr>
            <p:ph type="body" idx="1"/>
          </p:nvPr>
        </p:nvSpPr>
        <p:spPr/>
        <p:txBody>
          <a:bodyPr/>
          <a:lstStyle/>
          <a:p>
            <a:r>
              <a:rPr lang="en-US"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INTRODUCING ICE / PROFESSIONAL BODIES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bodies</a:t>
            </a: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provide membership and career support to people working in specific industries.</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They deliver professional qualifications, learning and development, networking, set industry standards, represent a specific sector’s interests and promote ethical and best practices.</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With over 200 years at the forefront of industry, the ICE has empowered thousands of civil engineers to reach their highest potential.</a:t>
            </a: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We will do the same for you</a:t>
            </a:r>
            <a:r>
              <a:rPr lang="en-GB" sz="900" b="0" i="0" dirty="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rPr>
              <a:t>.</a:t>
            </a:r>
            <a:endParaRPr lang="en-US" sz="900" b="0" i="0" dirty="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endParaRPr>
          </a:p>
          <a:p>
            <a:endParaRPr lang="en-US" sz="900" b="0" i="0" dirty="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endParaRPr>
          </a:p>
          <a:p>
            <a:endParaRPr lang="en-US" sz="900" b="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F6D4E2CC-83D2-E7F2-5A0B-5817F5F4A970}"/>
              </a:ext>
            </a:extLst>
          </p:cNvPr>
          <p:cNvSpPr>
            <a:spLocks noGrp="1"/>
          </p:cNvSpPr>
          <p:nvPr>
            <p:ph type="sldNum" sz="quarter" idx="5"/>
          </p:nvPr>
        </p:nvSpPr>
        <p:spPr/>
        <p:txBody>
          <a:bodyPr/>
          <a:lstStyle/>
          <a:p>
            <a:fld id="{8A36CAF4-5E87-4E49-B717-EB01CD9B11B1}" type="slidenum">
              <a:rPr lang="en-US" smtClean="0"/>
              <a:t>4</a:t>
            </a:fld>
            <a:endParaRPr lang="en-US" dirty="0"/>
          </a:p>
        </p:txBody>
      </p:sp>
    </p:spTree>
    <p:extLst>
      <p:ext uri="{BB962C8B-B14F-4D97-AF65-F5344CB8AC3E}">
        <p14:creationId xmlns:p14="http://schemas.microsoft.com/office/powerpoint/2010/main" val="25634770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1909C-E838-8EF3-41FB-24C5476CE3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D047A7-B59B-DF86-41C7-6948143D77C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50CBA669-420E-2403-646D-B760BB067BD7}"/>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WHY ICE / HOW ICE CAN SUPPORT YOU</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 ICE is your professional partner.</a:t>
            </a: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With our guidance and support you will build a successful and rewarding career.</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a:t>
            </a:r>
            <a:r>
              <a:rPr lang="en-US" sz="900" b="0" i="0" dirty="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rPr>
              <a:t>the list below explains the benefits shown on the slide in more detail.</a:t>
            </a:r>
            <a:endParaRPr lang="en-US" sz="900" b="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Benefits of being a member of ICE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indent="0">
              <a:buFont typeface="Arial,Sans-Serif"/>
              <a:buNone/>
            </a:pP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defRPr/>
            </a:pP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growth. </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 ICE will support you towards pursuing a professional qualification, with an estimated £7,000 annual premium for professionally qualified engineers. Our dedicated team of membership experts are on hand to guide and support you, backed up by a wealth of </a:t>
            </a:r>
            <a:r>
              <a:rPr lang="en-GB" sz="900" dirty="0">
                <a:latin typeface="Noto Sans" panose="020B0502040504020204" pitchFamily="34" charset="0"/>
                <a:ea typeface="Noto Sans" panose="020B0502040504020204" pitchFamily="34" charset="0"/>
                <a:cs typeface="Noto Sans" panose="020B0502040504020204" pitchFamily="34" charset="0"/>
                <a:hlinkClick r:id="rId3"/>
              </a:rPr>
              <a:t>online resources</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Document your progress towards professional qualification with our </a:t>
            </a:r>
            <a:r>
              <a:rPr lang="en-GB" sz="900" dirty="0">
                <a:latin typeface="Noto Sans" panose="020B0502040504020204" pitchFamily="34" charset="0"/>
                <a:ea typeface="Noto Sans" panose="020B0502040504020204" pitchFamily="34" charset="0"/>
                <a:cs typeface="Noto Sans" panose="020B0502040504020204" pitchFamily="34" charset="0"/>
                <a:hlinkClick r:id="rId4"/>
              </a:rPr>
              <a:t>attribute achievement form</a:t>
            </a:r>
            <a:r>
              <a:rPr lang="en-GB" sz="900" dirty="0">
                <a:latin typeface="Noto Sans" panose="020B0502040504020204" pitchFamily="34" charset="0"/>
                <a:ea typeface="Noto Sans" panose="020B0502040504020204" pitchFamily="34" charset="0"/>
                <a:cs typeface="Noto Sans" panose="020B0502040504020204" pitchFamily="34" charset="0"/>
              </a:rPr>
              <a:t>.</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Career development. </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As the leading professional membership body for civil and infrastructure engineers, ICE has everything you need to kickstart a successful career journey. Delve into </a:t>
            </a:r>
            <a:r>
              <a:rPr lang="en-GB" sz="900" dirty="0">
                <a:latin typeface="Noto Sans" panose="020B0502040504020204" pitchFamily="34" charset="0"/>
                <a:ea typeface="Noto Sans" panose="020B0502040504020204" pitchFamily="34" charset="0"/>
                <a:cs typeface="Noto Sans" panose="020B0502040504020204" pitchFamily="34" charset="0"/>
                <a:hlinkClick r:id="rId5"/>
              </a:rPr>
              <a:t>ICE’s career guide</a:t>
            </a:r>
            <a:r>
              <a:rPr lang="en-GB" sz="900" dirty="0">
                <a:latin typeface="Noto Sans" panose="020B0502040504020204" pitchFamily="34" charset="0"/>
                <a:ea typeface="Noto Sans" panose="020B0502040504020204" pitchFamily="34" charset="0"/>
                <a:cs typeface="Noto Sans" panose="020B0502040504020204" pitchFamily="34" charset="0"/>
              </a:rPr>
              <a:t> </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and join our regular careers talks to better understand the career options available to you, gaining insights into earning potential and pathways to professional qualifications.</a:t>
            </a:r>
            <a:br>
              <a:rPr lang="en-GB" sz="900" dirty="0">
                <a:latin typeface="Noto Sans" panose="020B0502040504020204" pitchFamily="34" charset="0"/>
                <a:ea typeface="Noto Sans" panose="020B0502040504020204" pitchFamily="34" charset="0"/>
                <a:cs typeface="Noto Sans" panose="020B0502040504020204" pitchFamily="34" charset="0"/>
              </a:rPr>
            </a:br>
            <a:r>
              <a:rPr lang="en-GB" sz="900" dirty="0">
                <a:latin typeface="Noto Sans" panose="020B0502040504020204" pitchFamily="34" charset="0"/>
                <a:ea typeface="Noto Sans" panose="020B0502040504020204" pitchFamily="34" charset="0"/>
                <a:cs typeface="Noto Sans" panose="020B0502040504020204" pitchFamily="34" charset="0"/>
              </a:rPr>
              <a:t>  </a:t>
            </a:r>
            <a:b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QUEST Kenneth Watson Travel Award: up to £1,000 for individuals and £3,000 for groups to fund a trip to help you develop your civil engineering knowledge and experience. Student prize £250 (final year).</a:t>
            </a:r>
            <a:b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a:ea typeface="Noto Sans"/>
                <a:cs typeface="Noto Sans"/>
              </a:rPr>
              <a:t>Lifelong learning. </a:t>
            </a:r>
            <a:r>
              <a:rPr lang="en-GB" sz="900" dirty="0">
                <a:solidFill>
                  <a:schemeClr val="tx1">
                    <a:lumMod val="65000"/>
                    <a:lumOff val="35000"/>
                  </a:schemeClr>
                </a:solidFill>
                <a:latin typeface="Noto Sans"/>
                <a:ea typeface="Noto Sans"/>
                <a:cs typeface="Noto Sans"/>
              </a:rPr>
              <a:t>Enhance your learning experience through our user-friendly </a:t>
            </a:r>
            <a:r>
              <a:rPr lang="en-GB" sz="900" dirty="0">
                <a:latin typeface="Noto Sans"/>
                <a:ea typeface="Noto Sans"/>
                <a:cs typeface="Noto Sans"/>
                <a:hlinkClick r:id="rId6"/>
              </a:rPr>
              <a:t>Knowledge Hub</a:t>
            </a:r>
            <a:r>
              <a:rPr lang="en-GB" sz="900" dirty="0">
                <a:solidFill>
                  <a:schemeClr val="tx1">
                    <a:lumMod val="65000"/>
                    <a:lumOff val="35000"/>
                  </a:schemeClr>
                </a:solidFill>
                <a:latin typeface="Noto Sans"/>
                <a:ea typeface="Noto Sans"/>
                <a:cs typeface="Noto Sans"/>
              </a:rPr>
              <a:t>, containing tailored CPD content. Explore ICE’s </a:t>
            </a:r>
            <a:r>
              <a:rPr lang="en-GB" sz="900" dirty="0">
                <a:latin typeface="Noto Sans"/>
                <a:ea typeface="Noto Sans"/>
                <a:cs typeface="Noto Sans"/>
                <a:hlinkClick r:id="rId7"/>
              </a:rPr>
              <a:t>extensive library</a:t>
            </a:r>
            <a:r>
              <a:rPr lang="en-GB" sz="900" dirty="0">
                <a:solidFill>
                  <a:schemeClr val="tx1">
                    <a:lumMod val="65000"/>
                    <a:lumOff val="35000"/>
                  </a:schemeClr>
                </a:solidFill>
                <a:latin typeface="Noto Sans"/>
                <a:ea typeface="Noto Sans"/>
                <a:cs typeface="Noto Sans"/>
              </a:rPr>
              <a:t>, the largest of its kind, and stay informed on industry news through publications like </a:t>
            </a:r>
            <a:r>
              <a:rPr lang="en-GB" sz="900" dirty="0">
                <a:latin typeface="Noto Sans"/>
                <a:ea typeface="Noto Sans"/>
                <a:cs typeface="Noto Sans"/>
                <a:hlinkClick r:id="rId8"/>
              </a:rPr>
              <a:t>New Civil Engineer</a:t>
            </a:r>
            <a:r>
              <a:rPr lang="en-GB" sz="900" dirty="0">
                <a:latin typeface="Noto Sans"/>
                <a:ea typeface="Noto Sans"/>
                <a:cs typeface="Noto Sans"/>
              </a:rPr>
              <a:t> </a:t>
            </a:r>
            <a:r>
              <a:rPr lang="en-GB" sz="900" dirty="0">
                <a:solidFill>
                  <a:schemeClr val="tx1">
                    <a:lumMod val="65000"/>
                    <a:lumOff val="35000"/>
                  </a:schemeClr>
                </a:solidFill>
                <a:latin typeface="Noto Sans"/>
                <a:ea typeface="Noto Sans"/>
                <a:cs typeface="Noto Sans"/>
              </a:rPr>
              <a:t>and our </a:t>
            </a:r>
            <a:r>
              <a:rPr lang="en-GB" sz="900" dirty="0">
                <a:latin typeface="Noto Sans"/>
                <a:ea typeface="Noto Sans"/>
                <a:cs typeface="Noto Sans"/>
                <a:hlinkClick r:id="rId9"/>
              </a:rPr>
              <a:t>Civil Engineering Journal</a:t>
            </a:r>
            <a:r>
              <a:rPr lang="en-GB" sz="900" dirty="0">
                <a:solidFill>
                  <a:schemeClr val="tx1">
                    <a:lumMod val="65000"/>
                    <a:lumOff val="35000"/>
                  </a:schemeClr>
                </a:solidFill>
                <a:latin typeface="Noto Sans"/>
                <a:ea typeface="Noto Sans"/>
                <a:cs typeface="Noto Sans"/>
              </a:rPr>
              <a:t>. Supplement your studies by attending </a:t>
            </a:r>
            <a:r>
              <a:rPr lang="en-GB" sz="900" dirty="0">
                <a:latin typeface="Noto Sans"/>
                <a:ea typeface="Noto Sans"/>
                <a:cs typeface="Noto Sans"/>
                <a:hlinkClick r:id="rId10"/>
              </a:rPr>
              <a:t>lectures</a:t>
            </a:r>
            <a:r>
              <a:rPr lang="en-GB" sz="900" dirty="0">
                <a:latin typeface="Noto Sans"/>
                <a:ea typeface="Noto Sans"/>
                <a:cs typeface="Noto Sans"/>
              </a:rPr>
              <a:t> </a:t>
            </a:r>
            <a:r>
              <a:rPr lang="en-GB" sz="900" dirty="0">
                <a:solidFill>
                  <a:schemeClr val="tx1">
                    <a:lumMod val="65000"/>
                    <a:lumOff val="35000"/>
                  </a:schemeClr>
                </a:solidFill>
                <a:latin typeface="Noto Sans"/>
                <a:ea typeface="Noto Sans"/>
                <a:cs typeface="Noto Sans"/>
              </a:rPr>
              <a:t>and</a:t>
            </a:r>
            <a:r>
              <a:rPr lang="en-GB" sz="900" dirty="0">
                <a:latin typeface="Noto Sans"/>
                <a:ea typeface="Noto Sans"/>
                <a:cs typeface="Noto Sans"/>
              </a:rPr>
              <a:t> </a:t>
            </a:r>
            <a:r>
              <a:rPr lang="en-GB" sz="900" dirty="0">
                <a:latin typeface="Noto Sans"/>
                <a:ea typeface="Noto Sans"/>
                <a:cs typeface="Noto Sans"/>
                <a:hlinkClick r:id="rId11"/>
              </a:rPr>
              <a:t>conferences</a:t>
            </a:r>
            <a:r>
              <a:rPr lang="en-GB" sz="900" dirty="0">
                <a:solidFill>
                  <a:schemeClr val="tx1">
                    <a:lumMod val="65000"/>
                    <a:lumOff val="35000"/>
                  </a:schemeClr>
                </a:solidFill>
                <a:latin typeface="Noto Sans"/>
                <a:ea typeface="Noto Sans"/>
                <a:cs typeface="Noto Sans"/>
              </a:rPr>
              <a:t>, keep current with industry trends, and access our world-beating training sessions and thought leadership content.</a:t>
            </a:r>
            <a:br>
              <a:rPr lang="en-GB" sz="900" dirty="0">
                <a:latin typeface="Noto Sans" panose="020B0502040504020204" pitchFamily="34" charset="0"/>
                <a:ea typeface="Noto Sans" panose="020B0502040504020204" pitchFamily="34" charset="0"/>
                <a:cs typeface="Noto Sans" panose="020B0502040504020204" pitchFamily="34" charset="0"/>
              </a:rPr>
            </a:br>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dirty="0">
                <a:solidFill>
                  <a:schemeClr val="tx1">
                    <a:lumMod val="65000"/>
                    <a:lumOff val="35000"/>
                  </a:schemeClr>
                </a:solidFill>
                <a:latin typeface="Noto Sans"/>
                <a:ea typeface="Noto Sans"/>
                <a:cs typeface="Noto Sans"/>
              </a:rPr>
              <a:t>Connections and community. </a:t>
            </a:r>
            <a:r>
              <a:rPr lang="en-GB" sz="900" dirty="0">
                <a:solidFill>
                  <a:schemeClr val="tx1">
                    <a:lumMod val="65000"/>
                    <a:lumOff val="35000"/>
                  </a:schemeClr>
                </a:solidFill>
                <a:latin typeface="Noto Sans"/>
                <a:ea typeface="Noto Sans"/>
                <a:cs typeface="Noto Sans"/>
              </a:rPr>
              <a:t>Connect with ICE’s global and local network of engineers. Receive advice, support and engage in the professional enrichment programmes delivered by your </a:t>
            </a:r>
            <a:r>
              <a:rPr lang="en-GB" sz="900" dirty="0">
                <a:latin typeface="Noto Sans"/>
                <a:ea typeface="Noto Sans"/>
                <a:cs typeface="Noto Sans"/>
                <a:hlinkClick r:id="rId12"/>
              </a:rPr>
              <a:t>regional team</a:t>
            </a:r>
            <a:r>
              <a:rPr lang="en-GB" sz="900" dirty="0">
                <a:solidFill>
                  <a:schemeClr val="tx1">
                    <a:lumMod val="65000"/>
                    <a:lumOff val="35000"/>
                  </a:schemeClr>
                </a:solidFill>
                <a:latin typeface="Noto Sans"/>
                <a:ea typeface="Noto Sans"/>
                <a:cs typeface="Noto Sans"/>
              </a:rPr>
              <a:t>. Keep up to date via our </a:t>
            </a:r>
            <a:r>
              <a:rPr lang="en-GB" sz="900" dirty="0">
                <a:latin typeface="Noto Sans"/>
                <a:ea typeface="Noto Sans"/>
                <a:cs typeface="Noto Sans"/>
                <a:hlinkClick r:id="rId13"/>
              </a:rPr>
              <a:t>@ice_universities Instagram account</a:t>
            </a:r>
            <a:r>
              <a:rPr lang="en-GB" sz="900" dirty="0">
                <a:solidFill>
                  <a:schemeClr val="tx1">
                    <a:lumMod val="65000"/>
                    <a:lumOff val="35000"/>
                  </a:schemeClr>
                </a:solidFill>
                <a:latin typeface="Noto Sans"/>
                <a:ea typeface="Noto Sans"/>
                <a:cs typeface="Noto Sans"/>
              </a:rPr>
              <a:t>. Join the </a:t>
            </a:r>
            <a:r>
              <a:rPr lang="en-GB" sz="900" dirty="0">
                <a:latin typeface="Noto Sans"/>
                <a:ea typeface="Noto Sans"/>
                <a:cs typeface="Noto Sans"/>
                <a:hlinkClick r:id="rId14"/>
              </a:rPr>
              <a:t>Early Careers Network (</a:t>
            </a:r>
            <a:r>
              <a:rPr lang="en-GB" sz="900" dirty="0" err="1">
                <a:latin typeface="Noto Sans"/>
                <a:ea typeface="Noto Sans"/>
                <a:cs typeface="Noto Sans"/>
                <a:hlinkClick r:id="rId14"/>
              </a:rPr>
              <a:t>ECNet</a:t>
            </a:r>
            <a:r>
              <a:rPr lang="en-GB" sz="900" dirty="0">
                <a:latin typeface="Noto Sans"/>
                <a:ea typeface="Noto Sans"/>
                <a:cs typeface="Noto Sans"/>
                <a:hlinkClick r:id="rId14"/>
              </a:rPr>
              <a:t>)</a:t>
            </a:r>
            <a:r>
              <a:rPr lang="en-GB" sz="900" dirty="0">
                <a:latin typeface="Noto Sans"/>
                <a:ea typeface="Noto Sans"/>
                <a:cs typeface="Noto Sans"/>
              </a:rPr>
              <a:t> </a:t>
            </a:r>
            <a:r>
              <a:rPr lang="en-GB" sz="900" dirty="0">
                <a:solidFill>
                  <a:schemeClr val="tx1">
                    <a:lumMod val="65000"/>
                    <a:lumOff val="35000"/>
                  </a:schemeClr>
                </a:solidFill>
                <a:latin typeface="Noto Sans"/>
                <a:ea typeface="Noto Sans"/>
                <a:cs typeface="Noto Sans"/>
              </a:rPr>
              <a:t>to connect with peers and shape ICE’s activities or support the next generation by becoming an </a:t>
            </a:r>
            <a:r>
              <a:rPr lang="en-GB" sz="900" dirty="0">
                <a:latin typeface="Noto Sans"/>
                <a:ea typeface="Noto Sans"/>
                <a:cs typeface="Noto Sans"/>
                <a:hlinkClick r:id="rId15"/>
              </a:rPr>
              <a:t>ICE STEM Ambassador</a:t>
            </a:r>
            <a:r>
              <a:rPr lang="en-GB" sz="900" dirty="0">
                <a:solidFill>
                  <a:schemeClr val="tx1">
                    <a:lumMod val="65000"/>
                    <a:lumOff val="35000"/>
                  </a:schemeClr>
                </a:solidFill>
                <a:latin typeface="Noto Sans"/>
                <a:ea typeface="Noto Sans"/>
                <a:cs typeface="Noto Sans"/>
              </a:rPr>
              <a:t>. </a:t>
            </a:r>
            <a:br>
              <a:rPr lang="en-GB" sz="900" dirty="0">
                <a:latin typeface="Noto Sans" panose="020B0502040504020204" pitchFamily="34" charset="0"/>
                <a:ea typeface="Noto Sans" panose="020B0502040504020204" pitchFamily="34" charset="0"/>
                <a:cs typeface="Noto Sans" panose="020B0502040504020204" pitchFamily="34" charset="0"/>
              </a:rPr>
            </a:br>
            <a:r>
              <a:rPr lang="en-GB" sz="900" dirty="0">
                <a:solidFill>
                  <a:schemeClr val="tx1">
                    <a:lumMod val="65000"/>
                    <a:lumOff val="35000"/>
                  </a:schemeClr>
                </a:solidFill>
                <a:latin typeface="Noto Sans"/>
                <a:ea typeface="Noto Sans"/>
                <a:cs typeface="Noto Sans"/>
              </a:rPr>
              <a:t>Part of a global community of over </a:t>
            </a:r>
            <a:r>
              <a:rPr lang="en-GB" dirty="0">
                <a:solidFill>
                  <a:schemeClr val="tx1">
                    <a:lumMod val="65000"/>
                    <a:lumOff val="35000"/>
                  </a:schemeClr>
                </a:solidFill>
                <a:latin typeface="Noto Sans"/>
                <a:ea typeface="Noto Sans"/>
                <a:cs typeface="Noto Sans"/>
              </a:rPr>
              <a:t>95,000</a:t>
            </a:r>
            <a:r>
              <a:rPr lang="en-GB" sz="900" dirty="0">
                <a:solidFill>
                  <a:schemeClr val="tx1">
                    <a:lumMod val="65000"/>
                    <a:lumOff val="35000"/>
                  </a:schemeClr>
                </a:solidFill>
                <a:latin typeface="Noto Sans"/>
                <a:ea typeface="Noto Sans"/>
                <a:cs typeface="Noto Sans"/>
              </a:rPr>
              <a:t> members in over 160 countries.</a:t>
            </a:r>
            <a:br>
              <a:rPr lang="en-GB" sz="900" dirty="0">
                <a:latin typeface="Noto Sans" panose="020B0502040504020204" pitchFamily="34" charset="0"/>
                <a:ea typeface="Noto Sans" panose="020B0502040504020204" pitchFamily="34" charset="0"/>
                <a:cs typeface="Noto Sans" panose="020B0502040504020204" pitchFamily="34" charset="0"/>
              </a:rPr>
            </a:br>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dirty="0">
                <a:solidFill>
                  <a:schemeClr val="tx1">
                    <a:lumMod val="65000"/>
                    <a:lumOff val="35000"/>
                  </a:schemeClr>
                </a:solidFill>
                <a:latin typeface="Noto Sans"/>
                <a:ea typeface="Noto Sans"/>
                <a:cs typeface="Noto Sans"/>
              </a:rPr>
              <a:t>Wellbeing and rewards. </a:t>
            </a:r>
            <a:r>
              <a:rPr lang="en-GB" sz="900" dirty="0">
                <a:solidFill>
                  <a:schemeClr val="tx1">
                    <a:lumMod val="65000"/>
                    <a:lumOff val="35000"/>
                  </a:schemeClr>
                </a:solidFill>
                <a:latin typeface="Noto Sans"/>
                <a:ea typeface="Noto Sans"/>
                <a:cs typeface="Noto Sans"/>
              </a:rPr>
              <a:t>Receive personalised assistance through the </a:t>
            </a:r>
            <a:r>
              <a:rPr lang="en-GB" sz="900" dirty="0">
                <a:latin typeface="Noto Sans"/>
                <a:ea typeface="Noto Sans"/>
                <a:cs typeface="Noto Sans"/>
                <a:hlinkClick r:id="rId16"/>
              </a:rPr>
              <a:t>ICE Benevolent Fund’s</a:t>
            </a:r>
            <a:r>
              <a:rPr lang="en-GB" sz="900" dirty="0">
                <a:latin typeface="Noto Sans"/>
                <a:ea typeface="Noto Sans"/>
                <a:cs typeface="Noto Sans"/>
              </a:rPr>
              <a:t> </a:t>
            </a:r>
            <a:r>
              <a:rPr lang="en-GB" sz="900" dirty="0">
                <a:latin typeface="Noto Sans"/>
                <a:ea typeface="Noto Sans"/>
                <a:cs typeface="Noto Sans"/>
                <a:hlinkClick r:id="rId16"/>
              </a:rPr>
              <a:t>24-hour helpline</a:t>
            </a:r>
            <a:r>
              <a:rPr lang="en-GB" sz="900" dirty="0">
                <a:latin typeface="Noto Sans"/>
                <a:ea typeface="Noto Sans"/>
                <a:cs typeface="Noto Sans"/>
              </a:rPr>
              <a:t> </a:t>
            </a:r>
            <a:r>
              <a:rPr lang="en-GB" sz="900" dirty="0">
                <a:solidFill>
                  <a:schemeClr val="tx1">
                    <a:lumMod val="65000"/>
                    <a:lumOff val="35000"/>
                  </a:schemeClr>
                </a:solidFill>
                <a:latin typeface="Noto Sans"/>
                <a:ea typeface="Noto Sans"/>
                <a:cs typeface="Noto Sans"/>
              </a:rPr>
              <a:t>and access resources for your wellbeing via its </a:t>
            </a:r>
            <a:r>
              <a:rPr lang="en-GB" sz="900" dirty="0">
                <a:latin typeface="Noto Sans"/>
                <a:ea typeface="Noto Sans"/>
                <a:cs typeface="Noto Sans"/>
                <a:hlinkClick r:id="rId17"/>
              </a:rPr>
              <a:t>wellbeing portal</a:t>
            </a:r>
            <a:r>
              <a:rPr lang="en-GB" sz="900" dirty="0">
                <a:solidFill>
                  <a:schemeClr val="tx1">
                    <a:lumMod val="65000"/>
                    <a:lumOff val="35000"/>
                  </a:schemeClr>
                </a:solidFill>
                <a:latin typeface="Noto Sans"/>
                <a:ea typeface="Noto Sans"/>
                <a:cs typeface="Noto Sans"/>
              </a:rPr>
              <a:t>. Explore potential </a:t>
            </a:r>
            <a:r>
              <a:rPr lang="en-GB" sz="900" dirty="0">
                <a:latin typeface="Noto Sans"/>
                <a:ea typeface="Noto Sans"/>
                <a:cs typeface="Noto Sans"/>
                <a:hlinkClick r:id="rId18"/>
              </a:rPr>
              <a:t>grant opportunities</a:t>
            </a:r>
            <a:r>
              <a:rPr lang="en-GB" sz="900" dirty="0">
                <a:latin typeface="Noto Sans"/>
                <a:ea typeface="Noto Sans"/>
                <a:cs typeface="Noto Sans"/>
              </a:rPr>
              <a:t> </a:t>
            </a:r>
            <a:r>
              <a:rPr lang="en-GB" sz="900" dirty="0">
                <a:solidFill>
                  <a:schemeClr val="tx1">
                    <a:lumMod val="65000"/>
                    <a:lumOff val="35000"/>
                  </a:schemeClr>
                </a:solidFill>
                <a:latin typeface="Noto Sans"/>
                <a:ea typeface="Noto Sans"/>
                <a:cs typeface="Noto Sans"/>
              </a:rPr>
              <a:t>to support your academic and professional journey. Enjoy exclusive money-saving discounts and offers from a variety of brands and retailers through</a:t>
            </a:r>
            <a:r>
              <a:rPr lang="en-GB" sz="900" dirty="0">
                <a:latin typeface="Noto Sans"/>
                <a:ea typeface="Noto Sans"/>
                <a:cs typeface="Noto Sans"/>
              </a:rPr>
              <a:t> </a:t>
            </a:r>
            <a:r>
              <a:rPr lang="en-GB" sz="900" dirty="0">
                <a:latin typeface="Noto Sans"/>
                <a:ea typeface="Noto Sans"/>
                <a:cs typeface="Noto Sans"/>
                <a:hlinkClick r:id="rId19"/>
              </a:rPr>
              <a:t>ICE Rewards</a:t>
            </a:r>
            <a:r>
              <a:rPr lang="en-GB" sz="900" dirty="0">
                <a:latin typeface="Noto Sans"/>
                <a:ea typeface="Noto Sans"/>
                <a:cs typeface="Noto Sans"/>
              </a:rPr>
              <a:t>.</a:t>
            </a:r>
          </a:p>
        </p:txBody>
      </p:sp>
      <p:sp>
        <p:nvSpPr>
          <p:cNvPr id="4" name="Slide Number Placeholder 3">
            <a:extLst>
              <a:ext uri="{FF2B5EF4-FFF2-40B4-BE49-F238E27FC236}">
                <a16:creationId xmlns:a16="http://schemas.microsoft.com/office/drawing/2014/main" id="{6CF0F1D4-0758-30AA-CD25-FEC715682EC9}"/>
              </a:ext>
            </a:extLst>
          </p:cNvPr>
          <p:cNvSpPr>
            <a:spLocks noGrp="1"/>
          </p:cNvSpPr>
          <p:nvPr>
            <p:ph type="sldNum" sz="quarter" idx="5"/>
          </p:nvPr>
        </p:nvSpPr>
        <p:spPr/>
        <p:txBody>
          <a:bodyPr/>
          <a:lstStyle/>
          <a:p>
            <a:fld id="{8A36CAF4-5E87-4E49-B717-EB01CD9B11B1}" type="slidenum">
              <a:rPr lang="en-US" smtClean="0"/>
              <a:t>5</a:t>
            </a:fld>
            <a:endParaRPr lang="en-US" dirty="0"/>
          </a:p>
        </p:txBody>
      </p:sp>
    </p:spTree>
    <p:extLst>
      <p:ext uri="{BB962C8B-B14F-4D97-AF65-F5344CB8AC3E}">
        <p14:creationId xmlns:p14="http://schemas.microsoft.com/office/powerpoint/2010/main" val="2896935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351C1E-0118-E442-5433-D5AEAF6FE7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060ACC-F036-E2F9-1A9F-3FFB473247C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0325231-B638-48EE-28A6-64D7EEFD2639}"/>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VIDEO HIGHLIGHTING BENEFITS OF ICE STUDENT MEMBERSHIP</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video requires online link or advance download (see below) good sound; recommend testing sound equipment ahead of presentation if possible*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YouTube link: </a:t>
            </a:r>
            <a:r>
              <a:rPr lang="en-GB" sz="900" dirty="0">
                <a:latin typeface="Noto Sans" panose="020B0502040504020204" pitchFamily="34" charset="0"/>
                <a:ea typeface="Noto Sans" panose="020B0502040504020204" pitchFamily="34" charset="0"/>
                <a:cs typeface="Noto Sans" panose="020B0502040504020204" pitchFamily="34" charset="0"/>
                <a:hlinkClick r:id="rId3"/>
              </a:rPr>
              <a:t>https://www.youtube.com/watch?v=a_vkBuu00X4</a:t>
            </a:r>
            <a:r>
              <a:rPr lang="en-GB" sz="900" dirty="0">
                <a:latin typeface="Noto Sans" panose="020B0502040504020204" pitchFamily="34" charset="0"/>
                <a:ea typeface="Noto Sans" panose="020B0502040504020204" pitchFamily="34" charset="0"/>
                <a:cs typeface="Noto Sans" panose="020B0502040504020204" pitchFamily="34" charset="0"/>
              </a:rPr>
              <a:t> </a:t>
            </a:r>
            <a:endParaRPr lang="en-US"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D1F7A232-2297-6A3B-BA31-88759FA095C9}"/>
              </a:ext>
            </a:extLst>
          </p:cNvPr>
          <p:cNvSpPr>
            <a:spLocks noGrp="1"/>
          </p:cNvSpPr>
          <p:nvPr>
            <p:ph type="sldNum" sz="quarter" idx="5"/>
          </p:nvPr>
        </p:nvSpPr>
        <p:spPr/>
        <p:txBody>
          <a:bodyPr/>
          <a:lstStyle/>
          <a:p>
            <a:fld id="{8A36CAF4-5E87-4E49-B717-EB01CD9B11B1}" type="slidenum">
              <a:rPr lang="en-US" smtClean="0"/>
              <a:t>6</a:t>
            </a:fld>
            <a:endParaRPr lang="en-US" dirty="0"/>
          </a:p>
        </p:txBody>
      </p:sp>
    </p:spTree>
    <p:extLst>
      <p:ext uri="{BB962C8B-B14F-4D97-AF65-F5344CB8AC3E}">
        <p14:creationId xmlns:p14="http://schemas.microsoft.com/office/powerpoint/2010/main" val="3649076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D0CA0-4C51-2D76-8F4C-26BA8DE13E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3E1812-BE4C-B38D-AD97-F7D1A27A83B9}"/>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0AFD0D61-F60B-2CAE-52F7-01B64D8DD5BE}"/>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YOUR GUIDE TO GETTING AHEAD</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Stay ahead of the curve by taking advantage of opportunities to learn about the industry and prepare for a successful career in civil engineering.</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Careers talks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Regular, approx. monthly online talks. Recent graduates share their experience, industry insight and top tips.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Featuring graduates from a range of sectors, employers and previous universities.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Engaging talks – watch live online or view recordings.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Guide to Careers in Civil Engineering</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Comprehensive guide designed to help students, apprentices and recent graduates plan their career in civil engineering.</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Covers breadth of industry sectors, roles and career pathways, latest industry trends.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Features case studies from diverse range of civil engineers.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Packed with practical tips and advice to help you understand your career options, plus details of key employers.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We are currently updating the existing app! </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AB3C2EFF-6442-0911-051E-0DD83C4A7DDD}"/>
              </a:ext>
            </a:extLst>
          </p:cNvPr>
          <p:cNvSpPr>
            <a:spLocks noGrp="1"/>
          </p:cNvSpPr>
          <p:nvPr>
            <p:ph type="sldNum" sz="quarter" idx="5"/>
          </p:nvPr>
        </p:nvSpPr>
        <p:spPr/>
        <p:txBody>
          <a:bodyPr/>
          <a:lstStyle/>
          <a:p>
            <a:fld id="{8A36CAF4-5E87-4E49-B717-EB01CD9B11B1}" type="slidenum">
              <a:rPr lang="en-US" smtClean="0"/>
              <a:t>7</a:t>
            </a:fld>
            <a:endParaRPr lang="en-US" dirty="0"/>
          </a:p>
        </p:txBody>
      </p:sp>
    </p:spTree>
    <p:extLst>
      <p:ext uri="{BB962C8B-B14F-4D97-AF65-F5344CB8AC3E}">
        <p14:creationId xmlns:p14="http://schemas.microsoft.com/office/powerpoint/2010/main" val="35245856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53F80-6B01-2BA9-B7C4-CF89AC705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7B2403-D51D-349A-F24B-49D4DC770D8C}"/>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253F8ECA-545D-EB9B-7C56-6EDE4D8EDEF8}"/>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PROFESSIONAL QUALIFICATIONS (HOW)</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dirty="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rPr>
              <a:t>A professional qualification is the key to your success, giving you recognition and respect.</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dirty="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rPr>
              <a:t>It opens doors to better job opportunities and higher income.</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b="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Explain CEng, IEng and EngTech MICE.*</a:t>
            </a:r>
          </a:p>
          <a:p>
            <a:b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Becoming professionally qualified with ICE is </a:t>
            </a: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really straightforward.</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t>
            </a: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Overall, </a:t>
            </a: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achieving professionally qualified status comes from a combination of academic qualifications, work experience and then from passing a Professional Review.</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give a broad guide to potential timescales, but emphasise it is about quality of experience, not years of experience*</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Academic qualifications: </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inform the audience what their course is accredited for*</a:t>
            </a: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So when you complete your studies, you’ve ticked off this step.</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Work experience: </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you’ll also need to develop the skills, knowledge and practical experience. ICE calls this your </a:t>
            </a: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Initial Professional Development (IPD)</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 and the good news is that you could get a head start on your journey to professional qualification if you gain and record, experience during your studies. You can also record </a:t>
            </a: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CPD </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during your studies.</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IPD Mentoring platform: </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find a mentor to help you progress to professional qualification.</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Review:</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finally, once you’ve completed your studies and gained work experience, you’ll need to pass a Professional Review. </a:t>
            </a: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This includes a presentation and an interview with two experienced civil engineers or technicians. If you are applying for IEng or CEng you’ll also need to do a written exercise.</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Our team is on hand to support you every step of the way, you’ll get lots of help from us and from your employer throughout the whole process to help you achieve your goal. </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reiterate the benefits of professional qualification*</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Benefits of professional qualification</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Letters after your name are a </a:t>
            </a: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mark of excellence</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Increase your professional status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marR="0" lvl="0" indent="-173990" algn="l" defTabSz="685800" rtl="0" eaLnBrk="1" fontAlgn="auto" latinLnBrk="0" hangingPunct="1">
              <a:lnSpc>
                <a:spcPct val="100000"/>
              </a:lnSpc>
              <a:spcBef>
                <a:spcPts val="0"/>
              </a:spcBef>
              <a:spcAft>
                <a:spcPts val="0"/>
              </a:spcAft>
              <a:buClrTx/>
              <a:buSzTx/>
              <a:buFont typeface="Arial,Sans-Serif"/>
              <a:buChar char="•"/>
              <a:tabLst/>
              <a:defRP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Really </a:t>
            </a: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valued by employers </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will enhance your career prospects and could help you to </a:t>
            </a: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earn more</a:t>
            </a:r>
            <a:b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r>
              <a:rPr lang="en-GB" sz="900" b="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(recent survey highlighted a £7k salary premium for professionally qualified engineers, across all engineering sectors, more at https://www.engc.org.uk/news/press-releases/2025/survey-reveals-higher-salaries-for-professionally-registered-engineers/and </a:t>
            </a:r>
            <a:r>
              <a:rPr lang="en-GB" sz="900" b="0" i="0" kern="1200" dirty="0">
                <a:solidFill>
                  <a:schemeClr val="tx1"/>
                </a:solidFill>
                <a:effectLst/>
                <a:latin typeface="Noto Sans" panose="020B0502040504020204" pitchFamily="34" charset="0"/>
                <a:ea typeface="Noto Sans" panose="020B0502040504020204" pitchFamily="34" charset="0"/>
                <a:cs typeface="Noto Sans" panose="020B0502040504020204" pitchFamily="34" charset="0"/>
                <a:hlinkClick r:id="rId3"/>
              </a:rPr>
              <a:t>https://www.theengineer.co.uk/tag/the-engineer-salary-survey-2025</a:t>
            </a:r>
            <a:r>
              <a:rPr lang="en-GB" sz="900" b="0" dirty="0">
                <a:latin typeface="Noto Sans" panose="020B0502040504020204" pitchFamily="34" charset="0"/>
                <a:ea typeface="Noto Sans" panose="020B0502040504020204" pitchFamily="34" charset="0"/>
                <a:cs typeface="Noto Sans" panose="020B0502040504020204" pitchFamily="34" charset="0"/>
              </a:rPr>
              <a:t>) </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Internationally-recognised</a:t>
            </a: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open up opportunities to work around the world</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Many members gain a real sense of pride and personal fulfilment having achieved qualification – it helps them be better civil engineers or technicians and rise to the challenge of shaping the world around them. Not only are they able to do this but at the same time they are earning up to £7k more than they would have been if they hadn’t become professionally qualified.</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5CCCBB8-169E-3AF5-8B92-2AF80D87AB5F}"/>
              </a:ext>
            </a:extLst>
          </p:cNvPr>
          <p:cNvSpPr>
            <a:spLocks noGrp="1"/>
          </p:cNvSpPr>
          <p:nvPr>
            <p:ph type="sldNum" sz="quarter" idx="5"/>
          </p:nvPr>
        </p:nvSpPr>
        <p:spPr/>
        <p:txBody>
          <a:bodyPr/>
          <a:lstStyle/>
          <a:p>
            <a:fld id="{8A36CAF4-5E87-4E49-B717-EB01CD9B11B1}" type="slidenum">
              <a:rPr lang="en-US" smtClean="0"/>
              <a:t>8</a:t>
            </a:fld>
            <a:endParaRPr lang="en-US" dirty="0"/>
          </a:p>
        </p:txBody>
      </p:sp>
    </p:spTree>
    <p:extLst>
      <p:ext uri="{BB962C8B-B14F-4D97-AF65-F5344CB8AC3E}">
        <p14:creationId xmlns:p14="http://schemas.microsoft.com/office/powerpoint/2010/main" val="2659459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BD9F4-A708-9025-3D8B-7B2B54915A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808E06-C789-6862-3A8E-1F6BF83248C8}"/>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F40C3859-7B46-1738-1C2C-C5AB5D16DB92}"/>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RECORDING YOUR EXPERIENCE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you have gained industry work experience before and during your postgraduate studies, you can record it and gain a head start on your journey to professional qualification with the ICE.</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Aft>
                <a:spcPts val="300"/>
              </a:spcAft>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Whether you are a full-time student with some work experience, a part-time student and/or have industry experience, or a PhD research student, ensure you record all relevant work including:</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67970" indent="-267970">
              <a:spcAft>
                <a:spcPts val="300"/>
              </a:spcAft>
              <a:buFont typeface="Wingdings,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Summer jobs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67970" indent="-267970">
              <a:spcAft>
                <a:spcPts val="300"/>
              </a:spcAft>
              <a:buFont typeface="Wingdings,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Volunteering projects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67970" indent="-267970">
              <a:spcAft>
                <a:spcPts val="300"/>
              </a:spcAft>
              <a:buFont typeface="Wingdings,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Placements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67970" indent="-267970">
              <a:spcAft>
                <a:spcPts val="300"/>
              </a:spcAft>
              <a:buFont typeface="Wingdings,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Student body roles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67970" indent="-267970">
              <a:spcAft>
                <a:spcPts val="300"/>
              </a:spcAft>
              <a:buFont typeface="Wingdings,Sans-Serif"/>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Previous work experience</a:t>
            </a:r>
          </a:p>
          <a:p>
            <a:pPr marL="267970" indent="-267970">
              <a:spcAft>
                <a:spcPts val="300"/>
              </a:spcAft>
              <a:buFont typeface="Wingdings,Sans-Serif"/>
              <a:buChar char="§"/>
            </a:pP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300"/>
              </a:spcAft>
              <a:buClrTx/>
              <a:buSzTx/>
              <a:buFont typeface="Wingdings,Sans-Serif"/>
              <a:buNone/>
              <a:tabLst/>
              <a:defRPr/>
            </a:pP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you have had a regular placement with a civil engineering employer, or previous work experience, you probably have more.</a:t>
            </a:r>
          </a:p>
          <a:p>
            <a:pPr marL="0" indent="0">
              <a:spcAft>
                <a:spcPts val="300"/>
              </a:spcAft>
              <a:buFont typeface="Wingdings,Sans-Serif"/>
              <a:buNone/>
            </a:pP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67970" indent="-267970">
              <a:spcAft>
                <a:spcPts val="300"/>
              </a:spcAft>
              <a:buFont typeface="Wingdings,Sans-Serif"/>
              <a:buChar char="§"/>
            </a:pP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indent="0">
              <a:spcAft>
                <a:spcPts val="300"/>
              </a:spcAft>
              <a:buFont typeface="Wingdings,Sans-Serif"/>
              <a:buNone/>
            </a:pP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92EA36AA-D3C3-7199-0F3A-99088BF24BF8}"/>
              </a:ext>
            </a:extLst>
          </p:cNvPr>
          <p:cNvSpPr>
            <a:spLocks noGrp="1"/>
          </p:cNvSpPr>
          <p:nvPr>
            <p:ph type="sldNum" sz="quarter" idx="5"/>
          </p:nvPr>
        </p:nvSpPr>
        <p:spPr/>
        <p:txBody>
          <a:bodyPr/>
          <a:lstStyle/>
          <a:p>
            <a:fld id="{8A36CAF4-5E87-4E49-B717-EB01CD9B11B1}" type="slidenum">
              <a:rPr lang="en-US" smtClean="0"/>
              <a:t>9</a:t>
            </a:fld>
            <a:endParaRPr lang="en-US" dirty="0"/>
          </a:p>
        </p:txBody>
      </p:sp>
    </p:spTree>
    <p:extLst>
      <p:ext uri="{BB962C8B-B14F-4D97-AF65-F5344CB8AC3E}">
        <p14:creationId xmlns:p14="http://schemas.microsoft.com/office/powerpoint/2010/main" val="31648555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336AA-225D-AADC-1E93-575D0B168A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63DB3C-9D8A-914E-A0AF-284B470FA809}"/>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D3A478F1-9649-EE57-4DEC-DC2DE5DA977F}"/>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ICE 7 ATTRIBUTES</a:t>
            </a: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There are the 7 criteria for measuring the professional experience of a civil engineer, regardless of path, field and country of work.</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Understanding and practical application of engineering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Management and leadership</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Commercial ability</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Health, safety and welfare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Sustainable development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Interpersonal skills and communication</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commitment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B43F3ACA-0B11-1AA5-136D-1B731BA0F7AA}"/>
              </a:ext>
            </a:extLst>
          </p:cNvPr>
          <p:cNvSpPr>
            <a:spLocks noGrp="1"/>
          </p:cNvSpPr>
          <p:nvPr>
            <p:ph type="sldNum" sz="quarter" idx="5"/>
          </p:nvPr>
        </p:nvSpPr>
        <p:spPr/>
        <p:txBody>
          <a:bodyPr/>
          <a:lstStyle/>
          <a:p>
            <a:fld id="{8A36CAF4-5E87-4E49-B717-EB01CD9B11B1}" type="slidenum">
              <a:rPr lang="en-US" smtClean="0"/>
              <a:t>10</a:t>
            </a:fld>
            <a:endParaRPr lang="en-US" dirty="0"/>
          </a:p>
        </p:txBody>
      </p:sp>
    </p:spTree>
    <p:extLst>
      <p:ext uri="{BB962C8B-B14F-4D97-AF65-F5344CB8AC3E}">
        <p14:creationId xmlns:p14="http://schemas.microsoft.com/office/powerpoint/2010/main" val="32464343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FC4320-4C97-0A71-F8C4-218904C886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899A85-E8E6-A280-0F6E-A3DC496CEBC6}"/>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1D3D138E-50C2-1F04-F822-9152C4E07AD7}"/>
              </a:ext>
            </a:extLst>
          </p:cNvPr>
          <p:cNvSpPr>
            <a:spLocks noGrp="1"/>
          </p:cNvSpPr>
          <p:nvPr>
            <p:ph type="body" idx="1"/>
          </p:nvPr>
        </p:nvSpPr>
        <p:spPr/>
        <p:txBody>
          <a:bodyPr/>
          <a:lstStyle/>
          <a:p>
            <a:r>
              <a:rPr lang="en-US"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ATTRIBUTE ACHIEVEMENT FORM</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2244892-3C63-6A71-759B-27A44BCC29E6}"/>
              </a:ext>
            </a:extLst>
          </p:cNvPr>
          <p:cNvSpPr>
            <a:spLocks noGrp="1"/>
          </p:cNvSpPr>
          <p:nvPr>
            <p:ph type="sldNum" sz="quarter" idx="5"/>
          </p:nvPr>
        </p:nvSpPr>
        <p:spPr/>
        <p:txBody>
          <a:bodyPr/>
          <a:lstStyle/>
          <a:p>
            <a:fld id="{8A36CAF4-5E87-4E49-B717-EB01CD9B11B1}" type="slidenum">
              <a:rPr lang="en-US" smtClean="0"/>
              <a:t>11</a:t>
            </a:fld>
            <a:endParaRPr lang="en-US" dirty="0"/>
          </a:p>
        </p:txBody>
      </p:sp>
    </p:spTree>
    <p:extLst>
      <p:ext uri="{BB962C8B-B14F-4D97-AF65-F5344CB8AC3E}">
        <p14:creationId xmlns:p14="http://schemas.microsoft.com/office/powerpoint/2010/main" val="14933314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F14B1B-DC00-6627-A485-ED11D62F7F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C9260F-7AA3-C8E3-1FBA-6069CEF3543E}"/>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429F477F-762C-9FB8-A0E2-617EC256324C}"/>
              </a:ext>
            </a:extLst>
          </p:cNvPr>
          <p:cNvSpPr>
            <a:spLocks noGrp="1"/>
          </p:cNvSpPr>
          <p:nvPr>
            <p:ph type="body" idx="1"/>
          </p:nvPr>
        </p:nvSpPr>
        <p:spPr/>
        <p:txBody>
          <a:bodyPr/>
          <a:lstStyle/>
          <a:p>
            <a:r>
              <a:rPr lang="en-US"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LEVERAGE YOUR INDUSTRY CONTACTS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Ask your prospective employer or current industry contact if they provide an ICE mentor or training agreement on the ICE training scheme to help support your journey towards professional qualification.</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You can them questions such as:</a:t>
            </a: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Is there a company training scheme?</a:t>
            </a: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not, is there an ICE qualified person who can be your mentor?</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While many employers will be able to support you with finding a mentor. If not, the following resources can help your search.</a:t>
            </a:r>
          </a:p>
          <a:p>
            <a:pPr>
              <a:spcBef>
                <a:spcPct val="20000"/>
              </a:spcBef>
            </a:pP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ICE’s mentor-matching platform:</a:t>
            </a:r>
          </a:p>
          <a:p>
            <a:pPr>
              <a:spcBef>
                <a:spcPct val="20000"/>
              </a:spcBef>
            </a:pPr>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ice.org.uk/mentoring</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Or contact ICE’s Membership Support Centre:</a:t>
            </a:r>
          </a:p>
          <a:p>
            <a:pPr>
              <a:spcBef>
                <a:spcPct val="20000"/>
              </a:spcBef>
            </a:pPr>
            <a:r>
              <a:rPr lang="en-GB" sz="900" b="1" dirty="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rPr>
              <a:t>membership@ice.org.uk</a:t>
            </a:r>
            <a:endParaRPr lang="en-US"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20EFE12-2C2D-9610-EACA-8C9EA4288C89}"/>
              </a:ext>
            </a:extLst>
          </p:cNvPr>
          <p:cNvSpPr>
            <a:spLocks noGrp="1"/>
          </p:cNvSpPr>
          <p:nvPr>
            <p:ph type="sldNum" sz="quarter" idx="5"/>
          </p:nvPr>
        </p:nvSpPr>
        <p:spPr/>
        <p:txBody>
          <a:bodyPr/>
          <a:lstStyle/>
          <a:p>
            <a:fld id="{8A36CAF4-5E87-4E49-B717-EB01CD9B11B1}" type="slidenum">
              <a:rPr lang="en-US" smtClean="0"/>
              <a:t>12</a:t>
            </a:fld>
            <a:endParaRPr lang="en-US" dirty="0"/>
          </a:p>
        </p:txBody>
      </p:sp>
    </p:spTree>
    <p:extLst>
      <p:ext uri="{BB962C8B-B14F-4D97-AF65-F5344CB8AC3E}">
        <p14:creationId xmlns:p14="http://schemas.microsoft.com/office/powerpoint/2010/main" val="3940620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CDFA2-7E3F-BCE6-F4A7-6DB9D15D7C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56859E-FECC-303D-0DA1-55EFFEAC9B07}"/>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E9647C7C-857D-7C5A-C267-CF71B3605B26}"/>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VIDEO HIGHLIGHTING BENEFITS OF ICE MEMBERSHIP AND QUALIFICATIONS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video requires online link or advance download (see below) good sound; recommend testing sound equipment ahead of presentation if possible*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Introduce video – hear why our members and employers think that ICE membership and professional qualifications are so vital to their careers.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Video on the slide is at this link (shorter version, 03:30) - </a:t>
            </a:r>
            <a:r>
              <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rPr>
              <a:t>https://www.youtube.com/watch?v=hSOstb3n5O0</a:t>
            </a:r>
            <a:endParaRPr lang="en-GB"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US" sz="900" dirty="0">
              <a:solidFill>
                <a:srgbClr val="444444"/>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9841B73A-8E83-2A38-BE29-27E4369FE2B3}"/>
              </a:ext>
            </a:extLst>
          </p:cNvPr>
          <p:cNvSpPr>
            <a:spLocks noGrp="1"/>
          </p:cNvSpPr>
          <p:nvPr>
            <p:ph type="sldNum" sz="quarter" idx="5"/>
          </p:nvPr>
        </p:nvSpPr>
        <p:spPr/>
        <p:txBody>
          <a:bodyPr/>
          <a:lstStyle/>
          <a:p>
            <a:fld id="{8A36CAF4-5E87-4E49-B717-EB01CD9B11B1}" type="slidenum">
              <a:rPr lang="en-US" smtClean="0"/>
              <a:t>13</a:t>
            </a:fld>
            <a:endParaRPr lang="en-US" dirty="0"/>
          </a:p>
        </p:txBody>
      </p:sp>
    </p:spTree>
    <p:extLst>
      <p:ext uri="{BB962C8B-B14F-4D97-AF65-F5344CB8AC3E}">
        <p14:creationId xmlns:p14="http://schemas.microsoft.com/office/powerpoint/2010/main" val="13184799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08E2B-042A-CDA8-0A69-1DA1E44DE4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829227-BA6C-299C-EAF3-3A9B41B30B0E}"/>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F640C476-698B-F649-7EE9-F6B8A9979438}"/>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GUEST SPEAKER SLIDE/BACKDROP</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this is intended as a slide if you have an ICE Graduate Member talking as part of your presentation. Graduate could refine this slide if wanted, or use this.</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Some suggested points that a graduate could cover:</a:t>
            </a:r>
          </a:p>
          <a:p>
            <a:pPr marL="168275" indent="-168275">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Where they work, what they do, why they enjoy being a civil engineer</a:t>
            </a:r>
          </a:p>
          <a:p>
            <a:pPr marL="168275" indent="-168275">
              <a:buFont typeface="Arial"/>
              <a:buChar char="•"/>
            </a:pPr>
            <a:r>
              <a:rPr lang="en-GB" sz="900" dirty="0">
                <a:solidFill>
                  <a:schemeClr val="tx1">
                    <a:lumMod val="65000"/>
                    <a:lumOff val="35000"/>
                  </a:schemeClr>
                </a:solidFill>
                <a:latin typeface="Noto Sans"/>
                <a:ea typeface="Noto Sans"/>
                <a:cs typeface="Noto Sans"/>
              </a:rPr>
              <a:t>How ICE membership helped them / how they made the most of their ICE </a:t>
            </a:r>
            <a:r>
              <a:rPr lang="en-GB" dirty="0">
                <a:solidFill>
                  <a:schemeClr val="tx1">
                    <a:lumMod val="65000"/>
                    <a:lumOff val="35000"/>
                  </a:schemeClr>
                </a:solidFill>
                <a:latin typeface="Noto Sans"/>
                <a:ea typeface="Noto Sans"/>
                <a:cs typeface="Noto Sans"/>
              </a:rPr>
              <a:t>student</a:t>
            </a:r>
            <a:r>
              <a:rPr lang="en-GB" sz="900" dirty="0">
                <a:solidFill>
                  <a:schemeClr val="tx1">
                    <a:lumMod val="65000"/>
                    <a:lumOff val="35000"/>
                  </a:schemeClr>
                </a:solidFill>
                <a:latin typeface="Noto Sans"/>
                <a:ea typeface="Noto Sans"/>
                <a:cs typeface="Noto Sans"/>
              </a:rPr>
              <a:t> membership</a:t>
            </a:r>
          </a:p>
          <a:p>
            <a:pPr marL="168275" indent="-168275">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What wish I knew / did when I was a student / what I did to get advice and get ahead, share hints and tips, advice, anecdotes (relate to ICE – e.g. making early progress to professional qualification, or attending events and networking to meet potential employers, other employability benefits)</a:t>
            </a:r>
          </a:p>
          <a:p>
            <a:pPr marL="168275" indent="-168275">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Placement or internship experience during studies, how it helps (again relate to progress towards ICE prof qual and employability)</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E62DE8C8-F30F-6E3D-4A88-C2A475FFC4C6}"/>
              </a:ext>
            </a:extLst>
          </p:cNvPr>
          <p:cNvSpPr>
            <a:spLocks noGrp="1"/>
          </p:cNvSpPr>
          <p:nvPr>
            <p:ph type="sldNum" sz="quarter" idx="5"/>
          </p:nvPr>
        </p:nvSpPr>
        <p:spPr/>
        <p:txBody>
          <a:bodyPr/>
          <a:lstStyle/>
          <a:p>
            <a:fld id="{8A36CAF4-5E87-4E49-B717-EB01CD9B11B1}" type="slidenum">
              <a:rPr lang="en-US" smtClean="0"/>
              <a:t>14</a:t>
            </a:fld>
            <a:endParaRPr lang="en-US" dirty="0"/>
          </a:p>
        </p:txBody>
      </p:sp>
    </p:spTree>
    <p:extLst>
      <p:ext uri="{BB962C8B-B14F-4D97-AF65-F5344CB8AC3E}">
        <p14:creationId xmlns:p14="http://schemas.microsoft.com/office/powerpoint/2010/main" val="25523574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06FC4-8A72-2508-B735-85A4E396A2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200727-03E3-0B39-3B85-340248B8E529}"/>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738481D0-E4EB-C1F1-29C1-5F428CB5122B}"/>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BECOME PART OF A GLOBAL CIVIL ENGINEERING COMMUNITY</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update this slide before presenting with contact info and your photo.</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Whilst all your hard work at university results in you coming out with a degree, it is also a place where you develop friends for life. ICE student membership gives you the opportunity to do this with the Student &amp; Graduate community where you can meet loads of like-minded people and take part in a variety social or educational events.</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has local teams and volunteers, around the world, who support with membership queries and arrange local and online events and activities.</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Local contacts for this area on slide. If you are interested in what’s on elsewhere, you can always find local contacts on our website at ice.org.uk/nearyou</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Instagram – follow ICE’s dedicated student Instagram @ice_universities to keep up to date with the latest news, events and resources for students.</a:t>
            </a: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65E40341-0C78-6D9E-4F0C-659F5B8F3B65}"/>
              </a:ext>
            </a:extLst>
          </p:cNvPr>
          <p:cNvSpPr>
            <a:spLocks noGrp="1"/>
          </p:cNvSpPr>
          <p:nvPr>
            <p:ph type="sldNum" sz="quarter" idx="5"/>
          </p:nvPr>
        </p:nvSpPr>
        <p:spPr/>
        <p:txBody>
          <a:bodyPr/>
          <a:lstStyle/>
          <a:p>
            <a:fld id="{8A36CAF4-5E87-4E49-B717-EB01CD9B11B1}" type="slidenum">
              <a:rPr lang="en-US" smtClean="0"/>
              <a:t>15</a:t>
            </a:fld>
            <a:endParaRPr lang="en-US" dirty="0"/>
          </a:p>
        </p:txBody>
      </p:sp>
    </p:spTree>
    <p:extLst>
      <p:ext uri="{BB962C8B-B14F-4D97-AF65-F5344CB8AC3E}">
        <p14:creationId xmlns:p14="http://schemas.microsoft.com/office/powerpoint/2010/main" val="30079866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15DAB-9371-6307-5E6E-83134CCD6F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F9AD05-4DE3-465C-243B-BDD61D34D589}"/>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62078A1B-2B5E-BF26-4B9C-BBCA1D7FCE0A}"/>
              </a:ext>
            </a:extLst>
          </p:cNvPr>
          <p:cNvSpPr>
            <a:spLocks noGrp="1"/>
          </p:cNvSpPr>
          <p:nvPr>
            <p:ph type="body" idx="1"/>
          </p:nvPr>
        </p:nvSpPr>
        <p:spPr/>
        <p:txBody>
          <a:bodyPr/>
          <a:lstStyle/>
          <a:p>
            <a:r>
              <a:rPr lang="en-US"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NEXT STEPS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Outline the next steps by listing out 3 simple actions the masters/postgraduate student should take after the presentation.</a:t>
            </a:r>
            <a:b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Become an ICE Student Member (or Graduate Member)</a:t>
            </a:r>
          </a:p>
          <a:p>
            <a:pPr marL="228600" indent="-228600">
              <a:buAutoNum type="arabicPeriod"/>
            </a:pP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Start recording your experience</a:t>
            </a:r>
          </a:p>
          <a:p>
            <a:pPr marL="228600" indent="-228600">
              <a:buAutoNum type="arabicPeriod"/>
            </a:pP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Follow the ICE Student Instagram account</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you don't qualify for free student membership, you may be eligible for a </a:t>
            </a:r>
            <a:r>
              <a:rPr lang="en-US"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reduced subscription fee </a:t>
            </a: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for graduate membership.</a:t>
            </a:r>
            <a:r>
              <a:rPr lang="en-US"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For details, please visit the following link:</a:t>
            </a:r>
          </a:p>
          <a:p>
            <a:r>
              <a:rPr lang="en-US" sz="900" dirty="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rPr>
              <a:t>https</a:t>
            </a:r>
            <a:r>
              <a:rPr lang="en-US" sz="900" dirty="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extLst>
                    <a:ext uri="{A12FA001-AC4F-418D-AE19-62706E023703}">
                      <ahyp:hlinkClr xmlns:ahyp="http://schemas.microsoft.com/office/drawing/2018/hyperlinkcolor" val="tx"/>
                    </a:ext>
                  </a:extLst>
                </a:hlinkClick>
              </a:rPr>
              <a:t>://www.ice.org.uk/fees</a:t>
            </a:r>
            <a:endParaRPr lang="en-US" sz="900"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4A000C13-2348-4355-4600-7BF0DE26059C}"/>
              </a:ext>
            </a:extLst>
          </p:cNvPr>
          <p:cNvSpPr>
            <a:spLocks noGrp="1"/>
          </p:cNvSpPr>
          <p:nvPr>
            <p:ph type="sldNum" sz="quarter" idx="5"/>
          </p:nvPr>
        </p:nvSpPr>
        <p:spPr/>
        <p:txBody>
          <a:bodyPr/>
          <a:lstStyle/>
          <a:p>
            <a:fld id="{8A36CAF4-5E87-4E49-B717-EB01CD9B11B1}" type="slidenum">
              <a:rPr lang="en-US" smtClean="0"/>
              <a:t>16</a:t>
            </a:fld>
            <a:endParaRPr lang="en-US" dirty="0"/>
          </a:p>
        </p:txBody>
      </p:sp>
    </p:spTree>
    <p:extLst>
      <p:ext uri="{BB962C8B-B14F-4D97-AF65-F5344CB8AC3E}">
        <p14:creationId xmlns:p14="http://schemas.microsoft.com/office/powerpoint/2010/main" val="23521505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A43B4-2A2E-994F-9C04-CD1670FBE3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108B6F-82BA-382D-58F5-E930B785E7A1}"/>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B920A19E-35DA-89CC-6FAC-62D4F98615BC}"/>
              </a:ext>
            </a:extLst>
          </p:cNvPr>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FINAL CALL TO ACTION SLIDE </a:t>
            </a:r>
            <a:b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the key aim is to get students to sign up for student membership, ideally at the end of your presentation*</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Summarise what you have covered in your presentation:</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What civil engineers do</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Why it’s such a great career choice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 benefits that signing up to Free ICE student membership can bring you, it can not only help you in the present but in the future with your career prospects as well.</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Key call to action: join ICE today, apply online at ice.org.uk/students</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Ideally, get students to sign up while you are there – can join online, using mobile phones. </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Secondary calls to action:</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Get involved: make the most of your membership, come to events, meet other members, follow @ice_universities on Instagram</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Start your journey to professional qualification: record experience you gain during your studies, get in touch with us if you need advice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496AC449-B74E-C98F-A970-E5D6C0C3C65D}"/>
              </a:ext>
            </a:extLst>
          </p:cNvPr>
          <p:cNvSpPr>
            <a:spLocks noGrp="1"/>
          </p:cNvSpPr>
          <p:nvPr>
            <p:ph type="sldNum" sz="quarter" idx="5"/>
          </p:nvPr>
        </p:nvSpPr>
        <p:spPr/>
        <p:txBody>
          <a:bodyPr/>
          <a:lstStyle/>
          <a:p>
            <a:fld id="{8A36CAF4-5E87-4E49-B717-EB01CD9B11B1}" type="slidenum">
              <a:rPr lang="en-US" smtClean="0"/>
              <a:t>17</a:t>
            </a:fld>
            <a:endParaRPr lang="en-US" dirty="0"/>
          </a:p>
        </p:txBody>
      </p:sp>
    </p:spTree>
    <p:extLst>
      <p:ext uri="{BB962C8B-B14F-4D97-AF65-F5344CB8AC3E}">
        <p14:creationId xmlns:p14="http://schemas.microsoft.com/office/powerpoint/2010/main" val="33423727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6538305" y="4634791"/>
            <a:ext cx="2351872" cy="379591"/>
          </a:xfrm>
          <a:prstGeom prst="rect">
            <a:avLst/>
          </a:prstGeom>
          <a:noFill/>
        </p:spPr>
        <p:txBody>
          <a:bodyPr wrap="square" rtlCol="0">
            <a:spAutoFit/>
          </a:bodyPr>
          <a:lstStyle/>
          <a:p>
            <a:pPr algn="r" rtl="0"/>
            <a:r>
              <a:rPr lang="en-GB" sz="2800" b="0" i="0" u="none" strike="noStrike" kern="1200" baseline="30000" dirty="0">
                <a:solidFill>
                  <a:srgbClr val="FFFFFF"/>
                </a:solidFill>
                <a:latin typeface="Noto Sans" panose="020B0502040504020204" pitchFamily="34" charset="0"/>
                <a:ea typeface="Noto Sans" panose="020B0502040504020204" pitchFamily="34" charset="0"/>
                <a:cs typeface="Noto Sans" panose="020B0502040504020204" pitchFamily="34" charset="0"/>
              </a:rPr>
              <a:t>ice.org.uk/students</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36B43E44-C85A-C0CB-8BD1-58BEDB4BFA1B}"/>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dirty="0"/>
              <a:t>Picture</a:t>
            </a:r>
          </a:p>
        </p:txBody>
      </p:sp>
      <p:pic>
        <p:nvPicPr>
          <p:cNvPr id="15" name="Picture 14" descr="ice_master_full_300dpi_rgb.jpg">
            <a:extLst>
              <a:ext uri="{FF2B5EF4-FFF2-40B4-BE49-F238E27FC236}">
                <a16:creationId xmlns:a16="http://schemas.microsoft.com/office/drawing/2014/main" id="{DDE707AB-2469-22E2-6F27-7938BD4EC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3305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E8985B98-69E1-D3CF-394F-B97BF3E2D63B}"/>
              </a:ext>
            </a:extLst>
          </p:cNvPr>
          <p:cNvPicPr>
            <a:picLocks noChangeAspect="1"/>
          </p:cNvPicPr>
          <p:nvPr userDrawn="1"/>
        </p:nvPicPr>
        <p:blipFill>
          <a:blip r:embed="rId2"/>
          <a:stretch>
            <a:fillRect/>
          </a:stretch>
        </p:blipFill>
        <p:spPr>
          <a:xfrm>
            <a:off x="-1" y="3211210"/>
            <a:ext cx="9143997" cy="1955131"/>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6832776" y="4634791"/>
            <a:ext cx="2057400"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ice.org.uk/students</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9DF3F0D4-9F39-A7CE-20C1-DF162381C78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dirty="0"/>
              <a:t>Picture</a:t>
            </a:r>
          </a:p>
        </p:txBody>
      </p:sp>
      <p:pic>
        <p:nvPicPr>
          <p:cNvPr id="9" name="Picture 8" descr="ice_master_full_300dpi_rgb.jpg">
            <a:extLst>
              <a:ext uri="{FF2B5EF4-FFF2-40B4-BE49-F238E27FC236}">
                <a16:creationId xmlns:a16="http://schemas.microsoft.com/office/drawing/2014/main" id="{F26A88F1-2380-B17D-1136-DF57377525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451305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8" name="Rectangle 7">
            <a:extLst>
              <a:ext uri="{FF2B5EF4-FFF2-40B4-BE49-F238E27FC236}">
                <a16:creationId xmlns:a16="http://schemas.microsoft.com/office/drawing/2014/main" id="{A851DD62-61CA-6E9E-FDDC-F0DF40E92F16}"/>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Picture Placeholder 23">
            <a:extLst>
              <a:ext uri="{FF2B5EF4-FFF2-40B4-BE49-F238E27FC236}">
                <a16:creationId xmlns:a16="http://schemas.microsoft.com/office/drawing/2014/main" id="{636D3A42-5541-1EE2-5AA7-D1584A6E6C9D}"/>
              </a:ext>
            </a:extLst>
          </p:cNvPr>
          <p:cNvSpPr>
            <a:spLocks noGrp="1"/>
          </p:cNvSpPr>
          <p:nvPr>
            <p:ph type="pic" sz="quarter" idx="13" hasCustomPrompt="1"/>
          </p:nvPr>
        </p:nvSpPr>
        <p:spPr>
          <a:xfrm>
            <a:off x="0" y="-1"/>
            <a:ext cx="9144000" cy="3189600"/>
          </a:xfrm>
          <a:custGeom>
            <a:avLst/>
            <a:gdLst>
              <a:gd name="connsiteX0" fmla="*/ 323850 w 9144000"/>
              <a:gd name="connsiteY0" fmla="*/ 1 h 3189600"/>
              <a:gd name="connsiteX1" fmla="*/ 323850 w 9144000"/>
              <a:gd name="connsiteY1" fmla="*/ 882667 h 3189600"/>
              <a:gd name="connsiteX2" fmla="*/ 1182311 w 9144000"/>
              <a:gd name="connsiteY2" fmla="*/ 882667 h 3189600"/>
              <a:gd name="connsiteX3" fmla="*/ 1182311 w 9144000"/>
              <a:gd name="connsiteY3" fmla="*/ 1 h 3189600"/>
              <a:gd name="connsiteX4" fmla="*/ 0 w 9144000"/>
              <a:gd name="connsiteY4" fmla="*/ 0 h 3189600"/>
              <a:gd name="connsiteX5" fmla="*/ 9144000 w 9144000"/>
              <a:gd name="connsiteY5" fmla="*/ 0 h 3189600"/>
              <a:gd name="connsiteX6" fmla="*/ 9144000 w 9144000"/>
              <a:gd name="connsiteY6" fmla="*/ 1 h 3189600"/>
              <a:gd name="connsiteX7" fmla="*/ 7293755 w 9144000"/>
              <a:gd name="connsiteY7" fmla="*/ 3189600 h 3189600"/>
              <a:gd name="connsiteX8" fmla="*/ 0 w 9144000"/>
              <a:gd name="connsiteY8"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3189600">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dirty="0"/>
              <a:t>Picture</a:t>
            </a:r>
          </a:p>
        </p:txBody>
      </p:sp>
      <p:pic>
        <p:nvPicPr>
          <p:cNvPr id="13" name="Picture 12" descr="ice_master_full_300dpi_rgb.jpg">
            <a:extLst>
              <a:ext uri="{FF2B5EF4-FFF2-40B4-BE49-F238E27FC236}">
                <a16:creationId xmlns:a16="http://schemas.microsoft.com/office/drawing/2014/main" id="{8122750D-D7E1-A1A6-EC88-6C1CE8DC93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2284399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dirty="0"/>
              <a:t>Picture</a:t>
            </a:r>
          </a:p>
        </p:txBody>
      </p:sp>
      <p:pic>
        <p:nvPicPr>
          <p:cNvPr id="12" name="Picture 11" descr="A blue sign with white text&#10;&#10;Description automatically generated">
            <a:extLst>
              <a:ext uri="{FF2B5EF4-FFF2-40B4-BE49-F238E27FC236}">
                <a16:creationId xmlns:a16="http://schemas.microsoft.com/office/drawing/2014/main" id="{428212F6-A233-7545-F9E6-01440B6E1B69}"/>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1803627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5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10931"/>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dirty="0">
                <a:solidFill>
                  <a:srgbClr val="34657F"/>
                </a:solidFill>
                <a:latin typeface="+mn-lt"/>
                <a:ea typeface="Noto Sans Light" panose="020B0502040504020204" pitchFamily="34" charset="0"/>
                <a:cs typeface="Noto Sans Light" panose="020B0502040504020204" pitchFamily="34" charset="0"/>
              </a:rPr>
              <a:t>ice.org.uk</a:t>
            </a:r>
          </a:p>
        </p:txBody>
      </p:sp>
      <p:sp>
        <p:nvSpPr>
          <p:cNvPr id="24" name="Picture Placeholder 23">
            <a:extLst>
              <a:ext uri="{FF2B5EF4-FFF2-40B4-BE49-F238E27FC236}">
                <a16:creationId xmlns:a16="http://schemas.microsoft.com/office/drawing/2014/main" id="{0C37AAF5-CAD1-BB0E-2E72-0C744DE5F640}"/>
              </a:ext>
            </a:extLst>
          </p:cNvPr>
          <p:cNvSpPr>
            <a:spLocks noGrp="1"/>
          </p:cNvSpPr>
          <p:nvPr>
            <p:ph type="pic" sz="quarter" idx="16" hasCustomPrompt="1"/>
          </p:nvPr>
        </p:nvSpPr>
        <p:spPr>
          <a:xfrm>
            <a:off x="-8702070" y="-1"/>
            <a:ext cx="8236536" cy="3204000"/>
          </a:xfrm>
          <a:custGeom>
            <a:avLst/>
            <a:gdLst>
              <a:gd name="connsiteX0" fmla="*/ 0 w 8236536"/>
              <a:gd name="connsiteY0" fmla="*/ 0 h 3204000"/>
              <a:gd name="connsiteX1" fmla="*/ 8236536 w 8236536"/>
              <a:gd name="connsiteY1" fmla="*/ 0 h 3204000"/>
              <a:gd name="connsiteX2" fmla="*/ 8236536 w 8236536"/>
              <a:gd name="connsiteY2" fmla="*/ 1 h 3204000"/>
              <a:gd name="connsiteX3" fmla="*/ 6386291 w 8236536"/>
              <a:gd name="connsiteY3" fmla="*/ 3204000 h 3204000"/>
              <a:gd name="connsiteX4" fmla="*/ 0 w 8236536"/>
              <a:gd name="connsiteY4" fmla="*/ 3204000 h 320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36536" h="3204000">
                <a:moveTo>
                  <a:pt x="0" y="0"/>
                </a:moveTo>
                <a:lnTo>
                  <a:pt x="8236536" y="0"/>
                </a:lnTo>
                <a:lnTo>
                  <a:pt x="8236536" y="1"/>
                </a:lnTo>
                <a:lnTo>
                  <a:pt x="6386291" y="3204000"/>
                </a:lnTo>
                <a:lnTo>
                  <a:pt x="0" y="32040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dirty="0"/>
              <a:t>Picture</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Picture Placeholder 32">
            <a:extLst>
              <a:ext uri="{FF2B5EF4-FFF2-40B4-BE49-F238E27FC236}">
                <a16:creationId xmlns:a16="http://schemas.microsoft.com/office/drawing/2014/main" id="{F1648995-0BB1-D5DF-4D9C-DA617AF2D15F}"/>
              </a:ext>
            </a:extLst>
          </p:cNvPr>
          <p:cNvSpPr>
            <a:spLocks noGrp="1"/>
          </p:cNvSpPr>
          <p:nvPr>
            <p:ph type="pic" sz="quarter" idx="15" hasCustomPrompt="1"/>
          </p:nvPr>
        </p:nvSpPr>
        <p:spPr>
          <a:xfrm>
            <a:off x="0" y="-10931"/>
            <a:ext cx="8236536" cy="3214930"/>
          </a:xfrm>
          <a:custGeom>
            <a:avLst/>
            <a:gdLst>
              <a:gd name="connsiteX0" fmla="*/ 0 w 8236536"/>
              <a:gd name="connsiteY0" fmla="*/ 0 h 3214930"/>
              <a:gd name="connsiteX1" fmla="*/ 323850 w 8236536"/>
              <a:gd name="connsiteY1" fmla="*/ 0 h 3214930"/>
              <a:gd name="connsiteX2" fmla="*/ 323850 w 8236536"/>
              <a:gd name="connsiteY2" fmla="*/ 877088 h 3214930"/>
              <a:gd name="connsiteX3" fmla="*/ 1182311 w 8236536"/>
              <a:gd name="connsiteY3" fmla="*/ 877088 h 3214930"/>
              <a:gd name="connsiteX4" fmla="*/ 1182311 w 8236536"/>
              <a:gd name="connsiteY4" fmla="*/ 0 h 3214930"/>
              <a:gd name="connsiteX5" fmla="*/ 8236536 w 8236536"/>
              <a:gd name="connsiteY5" fmla="*/ 0 h 3214930"/>
              <a:gd name="connsiteX6" fmla="*/ 8236536 w 8236536"/>
              <a:gd name="connsiteY6" fmla="*/ 1 h 3214930"/>
              <a:gd name="connsiteX7" fmla="*/ 6386291 w 8236536"/>
              <a:gd name="connsiteY7" fmla="*/ 3214930 h 3214930"/>
              <a:gd name="connsiteX8" fmla="*/ 0 w 8236536"/>
              <a:gd name="connsiteY8"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6536" h="3214930">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dirty="0"/>
              <a:t>Picture</a:t>
            </a:r>
          </a:p>
        </p:txBody>
      </p:sp>
      <p:pic>
        <p:nvPicPr>
          <p:cNvPr id="9" name="Picture 8" descr="ice_master_full_300dpi_rgb.jpg">
            <a:extLst>
              <a:ext uri="{FF2B5EF4-FFF2-40B4-BE49-F238E27FC236}">
                <a16:creationId xmlns:a16="http://schemas.microsoft.com/office/drawing/2014/main" id="{435CAA4E-3D46-4BAE-CF5E-7C9BC51DF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6317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dirty="0">
                <a:solidFill>
                  <a:srgbClr val="34657F"/>
                </a:solidFill>
                <a:latin typeface="+mn-lt"/>
                <a:ea typeface="+mn-ea"/>
                <a:cs typeface="Arial"/>
              </a:rPr>
              <a:t>ice.org.uk</a:t>
            </a: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US" dirty="0"/>
              <a:t>Click icon to add picture</a:t>
            </a:r>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US" dirty="0"/>
              <a:t>Click icon to add picture</a:t>
            </a:r>
          </a:p>
        </p:txBody>
      </p:sp>
      <p:pic>
        <p:nvPicPr>
          <p:cNvPr id="11" name="Picture 10" descr="ice_master_full_300dpi_rgb.jpg">
            <a:extLst>
              <a:ext uri="{FF2B5EF4-FFF2-40B4-BE49-F238E27FC236}">
                <a16:creationId xmlns:a16="http://schemas.microsoft.com/office/drawing/2014/main" id="{EE32BE8D-2AF4-4A69-B925-D4DA3A6AE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018172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dirty="0"/>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ice_master_full_300dpi_rgb.jpg">
            <a:extLst>
              <a:ext uri="{FF2B5EF4-FFF2-40B4-BE49-F238E27FC236}">
                <a16:creationId xmlns:a16="http://schemas.microsoft.com/office/drawing/2014/main" id="{6CB5A96D-2EDD-C4D4-F594-FE796DB29D2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1731950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dirty="0"/>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blue sign with white text&#10;&#10;Description automatically generated">
            <a:extLst>
              <a:ext uri="{FF2B5EF4-FFF2-40B4-BE49-F238E27FC236}">
                <a16:creationId xmlns:a16="http://schemas.microsoft.com/office/drawing/2014/main" id="{0CDC8AB7-D75B-7453-279C-4C98D25388EB}"/>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3247675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dirty="0"/>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e_master_full_300dpi_rgb.jpg">
            <a:extLst>
              <a:ext uri="{FF2B5EF4-FFF2-40B4-BE49-F238E27FC236}">
                <a16:creationId xmlns:a16="http://schemas.microsoft.com/office/drawing/2014/main" id="{93E30633-7B6B-ABF9-D521-E695EF1A5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3997137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8D148E6A-C49D-1D10-3B23-2417421C691C}"/>
              </a:ext>
            </a:extLst>
          </p:cNvPr>
          <p:cNvSpPr>
            <a:spLocks noGrp="1"/>
          </p:cNvSpPr>
          <p:nvPr>
            <p:ph type="pic" sz="quarter" idx="13"/>
          </p:nvPr>
        </p:nvSpPr>
        <p:spPr>
          <a:xfrm>
            <a:off x="0" y="0"/>
            <a:ext cx="9144000" cy="5143499"/>
          </a:xfrm>
          <a:custGeom>
            <a:avLst/>
            <a:gdLst>
              <a:gd name="connsiteX0" fmla="*/ 0 w 9144000"/>
              <a:gd name="connsiteY0" fmla="*/ 0 h 5143499"/>
              <a:gd name="connsiteX1" fmla="*/ 323850 w 9144000"/>
              <a:gd name="connsiteY1" fmla="*/ 0 h 5143499"/>
              <a:gd name="connsiteX2" fmla="*/ 323850 w 9144000"/>
              <a:gd name="connsiteY2" fmla="*/ 872844 h 5143499"/>
              <a:gd name="connsiteX3" fmla="*/ 1182311 w 9144000"/>
              <a:gd name="connsiteY3" fmla="*/ 872844 h 5143499"/>
              <a:gd name="connsiteX4" fmla="*/ 1182311 w 9144000"/>
              <a:gd name="connsiteY4" fmla="*/ 0 h 5143499"/>
              <a:gd name="connsiteX5" fmla="*/ 9144000 w 9144000"/>
              <a:gd name="connsiteY5" fmla="*/ 0 h 5143499"/>
              <a:gd name="connsiteX6" fmla="*/ 9144000 w 9144000"/>
              <a:gd name="connsiteY6" fmla="*/ 5143499 h 5143499"/>
              <a:gd name="connsiteX7" fmla="*/ 0 w 9144000"/>
              <a:gd name="connsiteY7" fmla="*/ 5143499 h 5143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499">
                <a:moveTo>
                  <a:pt x="0" y="0"/>
                </a:moveTo>
                <a:lnTo>
                  <a:pt x="323850" y="0"/>
                </a:lnTo>
                <a:lnTo>
                  <a:pt x="323850" y="872844"/>
                </a:lnTo>
                <a:lnTo>
                  <a:pt x="1182311" y="872844"/>
                </a:lnTo>
                <a:lnTo>
                  <a:pt x="1182311" y="0"/>
                </a:lnTo>
                <a:lnTo>
                  <a:pt x="9144000" y="0"/>
                </a:lnTo>
                <a:lnTo>
                  <a:pt x="9144000" y="5143499"/>
                </a:lnTo>
                <a:lnTo>
                  <a:pt x="0" y="5143499"/>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US" dirty="0"/>
              <a:t>Click icon to add picture</a:t>
            </a:r>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dirty="0"/>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dirty="0"/>
          </a:p>
        </p:txBody>
      </p:sp>
      <p:pic>
        <p:nvPicPr>
          <p:cNvPr id="2" name="Picture 1" descr="ice_master_full_300dpi_rgb.jpg">
            <a:extLst>
              <a:ext uri="{FF2B5EF4-FFF2-40B4-BE49-F238E27FC236}">
                <a16:creationId xmlns:a16="http://schemas.microsoft.com/office/drawing/2014/main" id="{D2D6F065-7A97-D9E3-A3FF-9B45A909687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186000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US" dirty="0"/>
              <a:t>Click icon to add picture</a:t>
            </a:r>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US"/>
              <a:t>Click to edit Master title style</a:t>
            </a:r>
          </a:p>
        </p:txBody>
      </p:sp>
      <p:pic>
        <p:nvPicPr>
          <p:cNvPr id="5" name="Picture 4" descr="ice_master_full_300dpi_rgb.jpg">
            <a:extLst>
              <a:ext uri="{FF2B5EF4-FFF2-40B4-BE49-F238E27FC236}">
                <a16:creationId xmlns:a16="http://schemas.microsoft.com/office/drawing/2014/main" id="{9A7D2100-DBB4-542C-99CF-9F6F30313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622805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4" b="12478"/>
          <a:stretch/>
        </p:blipFill>
        <p:spPr>
          <a:xfrm>
            <a:off x="0" y="0"/>
            <a:ext cx="9144000" cy="4287520"/>
          </a:xfrm>
          <a:prstGeom prst="rect">
            <a:avLst/>
          </a:prstGeom>
        </p:spPr>
      </p:pic>
      <p:sp>
        <p:nvSpPr>
          <p:cNvPr id="3" name="Content Placeholder 2"/>
          <p:cNvSpPr>
            <a:spLocks noGrp="1"/>
          </p:cNvSpPr>
          <p:nvPr>
            <p:ph idx="1"/>
          </p:nvPr>
        </p:nvSpPr>
        <p:spPr>
          <a:xfrm>
            <a:off x="323849" y="1369218"/>
            <a:ext cx="8496059" cy="2618582"/>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4215599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12" name="Picture Placeholder 11">
            <a:extLst>
              <a:ext uri="{FF2B5EF4-FFF2-40B4-BE49-F238E27FC236}">
                <a16:creationId xmlns:a16="http://schemas.microsoft.com/office/drawing/2014/main" id="{D7E1E24D-F527-57CD-E2BF-8D40389D974E}"/>
              </a:ext>
            </a:extLst>
          </p:cNvPr>
          <p:cNvSpPr>
            <a:spLocks noGrp="1"/>
          </p:cNvSpPr>
          <p:nvPr>
            <p:ph type="pic" sz="quarter" idx="13" hasCustomPrompt="1"/>
          </p:nvPr>
        </p:nvSpPr>
        <p:spPr>
          <a:xfrm>
            <a:off x="0" y="0"/>
            <a:ext cx="9144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8819908 w 9144000"/>
              <a:gd name="connsiteY3" fmla="*/ 5143500 h 5143500"/>
              <a:gd name="connsiteX4" fmla="*/ 8819908 w 9144000"/>
              <a:gd name="connsiteY4" fmla="*/ 4294293 h 5143500"/>
              <a:gd name="connsiteX5" fmla="*/ 7985760 w 9144000"/>
              <a:gd name="connsiteY5" fmla="*/ 4294293 h 5143500"/>
              <a:gd name="connsiteX6" fmla="*/ 7985760 w 9144000"/>
              <a:gd name="connsiteY6" fmla="*/ 5143500 h 5143500"/>
              <a:gd name="connsiteX7" fmla="*/ 0 w 9144000"/>
              <a:gd name="connsiteY7"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500">
                <a:moveTo>
                  <a:pt x="0" y="0"/>
                </a:moveTo>
                <a:lnTo>
                  <a:pt x="9144000" y="0"/>
                </a:lnTo>
                <a:lnTo>
                  <a:pt x="9144000" y="5143500"/>
                </a:lnTo>
                <a:lnTo>
                  <a:pt x="8819908" y="5143500"/>
                </a:lnTo>
                <a:lnTo>
                  <a:pt x="8819908" y="4294293"/>
                </a:lnTo>
                <a:lnTo>
                  <a:pt x="7985760" y="4294293"/>
                </a:lnTo>
                <a:lnTo>
                  <a:pt x="7985760" y="5143500"/>
                </a:lnTo>
                <a:lnTo>
                  <a:pt x="0" y="5143500"/>
                </a:lnTo>
                <a:close/>
              </a:path>
            </a:pathLst>
          </a:custGeom>
          <a:solidFill>
            <a:schemeClr val="bg1">
              <a:lumMod val="95000"/>
            </a:schemeClr>
          </a:solidFill>
        </p:spPr>
        <p:txBody>
          <a:bodyPr wrap="square" anchor="ctr">
            <a:noAutofit/>
          </a:bodyPr>
          <a:lstStyle>
            <a:lvl1pPr marL="0" indent="0" algn="ctr">
              <a:buFontTx/>
              <a:buNone/>
              <a:defRPr sz="1000" b="1">
                <a:latin typeface="Arial" panose="020B0604020202020204" pitchFamily="34" charset="0"/>
                <a:cs typeface="Arial" panose="020B0604020202020204" pitchFamily="34" charset="0"/>
              </a:defRPr>
            </a:lvl1pPr>
          </a:lstStyle>
          <a:p>
            <a:r>
              <a:rPr lang="en-US" sz="1000" dirty="0">
                <a:latin typeface="Arial" panose="020B0604020202020204" pitchFamily="34" charset="0"/>
                <a:cs typeface="Arial" panose="020B0604020202020204" pitchFamily="34" charset="0"/>
              </a:rPr>
              <a:t>Picture</a:t>
            </a:r>
            <a:endParaRPr lang="en-US" dirty="0"/>
          </a:p>
        </p:txBody>
      </p:sp>
      <p:sp>
        <p:nvSpPr>
          <p:cNvPr id="3" name="Content Placeholder 2"/>
          <p:cNvSpPr>
            <a:spLocks noGrp="1"/>
          </p:cNvSpPr>
          <p:nvPr>
            <p:ph idx="1"/>
          </p:nvPr>
        </p:nvSpPr>
        <p:spPr>
          <a:xfrm>
            <a:off x="323849" y="1369218"/>
            <a:ext cx="8496059" cy="2274835"/>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497558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B44BDFDD-2F99-B50E-85B1-7572206E7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2688708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4" name="Picture 3" descr="ice_master_full_300dpi_rgb.jpg">
            <a:extLst>
              <a:ext uri="{FF2B5EF4-FFF2-40B4-BE49-F238E27FC236}">
                <a16:creationId xmlns:a16="http://schemas.microsoft.com/office/drawing/2014/main" id="{84F0FE53-CE46-C0A7-66DA-62652E1127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79478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20122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79478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1E6F66F2-793A-0738-DF5A-8517950E7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69643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EBA91D8A-2645-87FD-6E04-276404CCA6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383556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439D9B87-1FE7-4078-B64E-14D76078FB86}"/>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2AC92235-389E-58C7-EBA1-11D40E0A3C7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82054" y="4276807"/>
            <a:ext cx="842926" cy="866693"/>
          </a:xfrm>
          <a:prstGeom prst="rect">
            <a:avLst/>
          </a:prstGeom>
        </p:spPr>
      </p:pic>
    </p:spTree>
    <p:extLst>
      <p:ext uri="{BB962C8B-B14F-4D97-AF65-F5344CB8AC3E}">
        <p14:creationId xmlns:p14="http://schemas.microsoft.com/office/powerpoint/2010/main" val="15233860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userDrawn="1"/>
        </p:nvPicPr>
        <p:blipFill>
          <a:blip r:embed="rId2"/>
          <a:srcRect t="15400" b="37712"/>
          <a:stretch/>
        </p:blipFill>
        <p:spPr>
          <a:xfrm>
            <a:off x="-243" y="0"/>
            <a:ext cx="9144243" cy="428751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1521724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496300" cy="3003042"/>
          </a:xfrm>
          <a:solidFill>
            <a:schemeClr val="bg1">
              <a:lumMod val="95000"/>
            </a:schemeClr>
          </a:solidFill>
        </p:spPr>
        <p:txBody>
          <a:bodyPr anchor="ctr">
            <a:normAutofit/>
          </a:bodyPr>
          <a:lstStyle>
            <a:lvl1pPr marL="0" indent="0" algn="ctr">
              <a:buFontTx/>
              <a:buNone/>
              <a:defRPr sz="1200"/>
            </a:lvl1pPr>
          </a:lstStyle>
          <a:p>
            <a:r>
              <a:rPr lang="en-US" dirty="0"/>
              <a:t>Click icon to add picture</a:t>
            </a: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US"/>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Tree>
    <p:extLst>
      <p:ext uri="{BB962C8B-B14F-4D97-AF65-F5344CB8AC3E}">
        <p14:creationId xmlns:p14="http://schemas.microsoft.com/office/powerpoint/2010/main" val="3953118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Tree>
    <p:extLst>
      <p:ext uri="{BB962C8B-B14F-4D97-AF65-F5344CB8AC3E}">
        <p14:creationId xmlns:p14="http://schemas.microsoft.com/office/powerpoint/2010/main" val="43990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2648579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33957124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1881905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79478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79478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3633758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1466507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78722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15881344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dirty="0"/>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pic>
        <p:nvPicPr>
          <p:cNvPr id="10" name="Picture 9">
            <a:extLst>
              <a:ext uri="{FF2B5EF4-FFF2-40B4-BE49-F238E27FC236}">
                <a16:creationId xmlns:a16="http://schemas.microsoft.com/office/drawing/2014/main" id="{05D9AAE6-88A4-7EDB-5305-C7124B4F6DF3}"/>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06136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descr="A blue and white triangle pattern&#10;&#10;Description automatically generated">
            <a:extLst>
              <a:ext uri="{FF2B5EF4-FFF2-40B4-BE49-F238E27FC236}">
                <a16:creationId xmlns:a16="http://schemas.microsoft.com/office/drawing/2014/main" id="{95A9759F-9A43-2B1F-9E99-ADF6C1970621}"/>
              </a:ext>
            </a:extLst>
          </p:cNvPr>
          <p:cNvPicPr>
            <a:picLocks noChangeAspect="1"/>
          </p:cNvPicPr>
          <p:nvPr userDrawn="1"/>
        </p:nvPicPr>
        <p:blipFill>
          <a:blip r:embed="rId2"/>
          <a:srcRect t="62003"/>
          <a:stretch/>
        </p:blipFill>
        <p:spPr>
          <a:xfrm>
            <a:off x="-3" y="3211211"/>
            <a:ext cx="9144000" cy="1960093"/>
          </a:xfrm>
          <a:prstGeom prst="rect">
            <a:avLst/>
          </a:prstGeom>
        </p:spPr>
      </p:pic>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dirty="0"/>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pic>
        <p:nvPicPr>
          <p:cNvPr id="12" name="Picture 11">
            <a:extLst>
              <a:ext uri="{FF2B5EF4-FFF2-40B4-BE49-F238E27FC236}">
                <a16:creationId xmlns:a16="http://schemas.microsoft.com/office/drawing/2014/main" id="{DE8BF5B8-FE0B-3153-649C-F45A30A8A99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574248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16" name="Rectangle 15">
            <a:extLst>
              <a:ext uri="{FF2B5EF4-FFF2-40B4-BE49-F238E27FC236}">
                <a16:creationId xmlns:a16="http://schemas.microsoft.com/office/drawing/2014/main" id="{CC8ACADB-65B0-B314-E1EC-144097C965F4}"/>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icture Placeholder 9">
            <a:extLst>
              <a:ext uri="{FF2B5EF4-FFF2-40B4-BE49-F238E27FC236}">
                <a16:creationId xmlns:a16="http://schemas.microsoft.com/office/drawing/2014/main" id="{C98EC155-6EA0-E68D-1860-D1C88E14042E}"/>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dirty="0"/>
              <a:t>Picture</a:t>
            </a:r>
          </a:p>
        </p:txBody>
      </p:sp>
      <p:pic>
        <p:nvPicPr>
          <p:cNvPr id="7" name="Picture 6">
            <a:extLst>
              <a:ext uri="{FF2B5EF4-FFF2-40B4-BE49-F238E27FC236}">
                <a16:creationId xmlns:a16="http://schemas.microsoft.com/office/drawing/2014/main" id="{F9BF0D5A-75D9-0E73-F5AB-228107144DD9}"/>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9631637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dirty="0"/>
              <a:t>Picture</a:t>
            </a:r>
          </a:p>
        </p:txBody>
      </p:sp>
      <p:pic>
        <p:nvPicPr>
          <p:cNvPr id="7" name="Picture 6">
            <a:extLst>
              <a:ext uri="{FF2B5EF4-FFF2-40B4-BE49-F238E27FC236}">
                <a16:creationId xmlns:a16="http://schemas.microsoft.com/office/drawing/2014/main" id="{BFBF97EB-24C1-5120-6819-0E3E4D5A22F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6959276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dirty="0">
                <a:solidFill>
                  <a:srgbClr val="34657F"/>
                </a:solidFill>
                <a:latin typeface="+mn-lt"/>
                <a:ea typeface="Noto Sans Light" panose="020B0502040504020204" pitchFamily="34" charset="0"/>
                <a:cs typeface="Noto Sans Light" panose="020B0502040504020204" pitchFamily="34" charset="0"/>
              </a:rPr>
              <a:t>ice.org.uk</a:t>
            </a:r>
          </a:p>
        </p:txBody>
      </p:sp>
      <p:sp>
        <p:nvSpPr>
          <p:cNvPr id="11" name="Picture Placeholder 10">
            <a:extLst>
              <a:ext uri="{FF2B5EF4-FFF2-40B4-BE49-F238E27FC236}">
                <a16:creationId xmlns:a16="http://schemas.microsoft.com/office/drawing/2014/main" id="{5D4AE0B8-8F5B-E66E-B0E8-AF85103EFECF}"/>
              </a:ext>
            </a:extLst>
          </p:cNvPr>
          <p:cNvSpPr>
            <a:spLocks noGrp="1"/>
          </p:cNvSpPr>
          <p:nvPr>
            <p:ph type="pic" sz="quarter" idx="13"/>
          </p:nvPr>
        </p:nvSpPr>
        <p:spPr>
          <a:xfrm>
            <a:off x="-41277" y="869951"/>
            <a:ext cx="7759020" cy="2327243"/>
          </a:xfrm>
          <a:custGeom>
            <a:avLst/>
            <a:gdLst>
              <a:gd name="connsiteX0" fmla="*/ 0 w 7759020"/>
              <a:gd name="connsiteY0" fmla="*/ 25398 h 2327243"/>
              <a:gd name="connsiteX1" fmla="*/ 365091 w 7759020"/>
              <a:gd name="connsiteY1" fmla="*/ 25398 h 2327243"/>
              <a:gd name="connsiteX2" fmla="*/ 365091 w 7759020"/>
              <a:gd name="connsiteY2" fmla="*/ 274776 h 2327243"/>
              <a:gd name="connsiteX3" fmla="*/ 1227002 w 7759020"/>
              <a:gd name="connsiteY3" fmla="*/ 274776 h 2327243"/>
              <a:gd name="connsiteX4" fmla="*/ 1227002 w 7759020"/>
              <a:gd name="connsiteY4" fmla="*/ 25398 h 2327243"/>
              <a:gd name="connsiteX5" fmla="*/ 7759020 w 7759020"/>
              <a:gd name="connsiteY5" fmla="*/ 25398 h 2327243"/>
              <a:gd name="connsiteX6" fmla="*/ 6422397 w 7759020"/>
              <a:gd name="connsiteY6" fmla="*/ 2327243 h 2327243"/>
              <a:gd name="connsiteX7" fmla="*/ 0 w 7759020"/>
              <a:gd name="connsiteY7" fmla="*/ 2327243 h 2327243"/>
              <a:gd name="connsiteX8" fmla="*/ 365091 w 7759020"/>
              <a:gd name="connsiteY8" fmla="*/ 0 h 2327243"/>
              <a:gd name="connsiteX9" fmla="*/ 1227002 w 7759020"/>
              <a:gd name="connsiteY9" fmla="*/ 0 h 2327243"/>
              <a:gd name="connsiteX10" fmla="*/ 1227002 w 7759020"/>
              <a:gd name="connsiteY10" fmla="*/ 25398 h 2327243"/>
              <a:gd name="connsiteX11" fmla="*/ 365091 w 7759020"/>
              <a:gd name="connsiteY11" fmla="*/ 25398 h 2327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59020" h="2327243">
                <a:moveTo>
                  <a:pt x="0" y="25398"/>
                </a:moveTo>
                <a:lnTo>
                  <a:pt x="365091" y="25398"/>
                </a:lnTo>
                <a:lnTo>
                  <a:pt x="365091" y="274776"/>
                </a:lnTo>
                <a:lnTo>
                  <a:pt x="1227002" y="274776"/>
                </a:lnTo>
                <a:lnTo>
                  <a:pt x="1227002" y="25398"/>
                </a:lnTo>
                <a:lnTo>
                  <a:pt x="7759020" y="25398"/>
                </a:lnTo>
                <a:lnTo>
                  <a:pt x="6422397" y="2327243"/>
                </a:lnTo>
                <a:lnTo>
                  <a:pt x="0" y="2327243"/>
                </a:lnTo>
                <a:close/>
                <a:moveTo>
                  <a:pt x="365091" y="0"/>
                </a:moveTo>
                <a:lnTo>
                  <a:pt x="1227002" y="0"/>
                </a:lnTo>
                <a:lnTo>
                  <a:pt x="1227002" y="25398"/>
                </a:lnTo>
                <a:lnTo>
                  <a:pt x="365091" y="25398"/>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dirty="0"/>
              <a:t>Click icon to add picture</a:t>
            </a:r>
            <a:endParaRPr lang="en-US" dirty="0"/>
          </a:p>
        </p:txBody>
      </p:sp>
      <p:pic>
        <p:nvPicPr>
          <p:cNvPr id="9" name="Picture 8">
            <a:extLst>
              <a:ext uri="{FF2B5EF4-FFF2-40B4-BE49-F238E27FC236}">
                <a16:creationId xmlns:a16="http://schemas.microsoft.com/office/drawing/2014/main" id="{4B2421FA-B220-0152-D9D4-14492ECCB82A}"/>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5339289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07C648D-D19F-E460-2E82-0532D09CEC1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dirty="0">
                <a:solidFill>
                  <a:srgbClr val="34657F"/>
                </a:solidFill>
                <a:latin typeface="+mn-lt"/>
                <a:ea typeface="Noto Sans Light" panose="020B0502040504020204" pitchFamily="34" charset="0"/>
                <a:cs typeface="Noto Sans Light" panose="020B0502040504020204" pitchFamily="34" charset="0"/>
              </a:rPr>
              <a:t>ice.org.uk</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6677C6F6-0EE8-0ACD-79C8-8A9830DEF142}"/>
              </a:ext>
            </a:extLst>
          </p:cNvPr>
          <p:cNvSpPr>
            <a:spLocks noGrp="1"/>
          </p:cNvSpPr>
          <p:nvPr>
            <p:ph type="pic" sz="quarter" idx="15" hasCustomPrompt="1"/>
          </p:nvPr>
        </p:nvSpPr>
        <p:spPr>
          <a:xfrm>
            <a:off x="0" y="0"/>
            <a:ext cx="8236536" cy="3214930"/>
          </a:xfrm>
          <a:custGeom>
            <a:avLst/>
            <a:gdLst>
              <a:gd name="connsiteX0" fmla="*/ 323814 w 8236536"/>
              <a:gd name="connsiteY0" fmla="*/ 898014 h 3214930"/>
              <a:gd name="connsiteX1" fmla="*/ 323814 w 8236536"/>
              <a:gd name="connsiteY1" fmla="*/ 1147391 h 3214930"/>
              <a:gd name="connsiteX2" fmla="*/ 1185725 w 8236536"/>
              <a:gd name="connsiteY2" fmla="*/ 1147391 h 3214930"/>
              <a:gd name="connsiteX3" fmla="*/ 1185725 w 8236536"/>
              <a:gd name="connsiteY3" fmla="*/ 898014 h 3214930"/>
              <a:gd name="connsiteX4" fmla="*/ 0 w 8236536"/>
              <a:gd name="connsiteY4" fmla="*/ 0 h 3214930"/>
              <a:gd name="connsiteX5" fmla="*/ 323850 w 8236536"/>
              <a:gd name="connsiteY5" fmla="*/ 0 h 3214930"/>
              <a:gd name="connsiteX6" fmla="*/ 323850 w 8236536"/>
              <a:gd name="connsiteY6" fmla="*/ 877088 h 3214930"/>
              <a:gd name="connsiteX7" fmla="*/ 1182311 w 8236536"/>
              <a:gd name="connsiteY7" fmla="*/ 877088 h 3214930"/>
              <a:gd name="connsiteX8" fmla="*/ 1182311 w 8236536"/>
              <a:gd name="connsiteY8" fmla="*/ 0 h 3214930"/>
              <a:gd name="connsiteX9" fmla="*/ 8236536 w 8236536"/>
              <a:gd name="connsiteY9" fmla="*/ 0 h 3214930"/>
              <a:gd name="connsiteX10" fmla="*/ 8236536 w 8236536"/>
              <a:gd name="connsiteY10" fmla="*/ 1 h 3214930"/>
              <a:gd name="connsiteX11" fmla="*/ 6386291 w 8236536"/>
              <a:gd name="connsiteY11" fmla="*/ 3214930 h 3214930"/>
              <a:gd name="connsiteX12" fmla="*/ 0 w 8236536"/>
              <a:gd name="connsiteY12"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36536" h="3214930">
                <a:moveTo>
                  <a:pt x="323814" y="898014"/>
                </a:moveTo>
                <a:lnTo>
                  <a:pt x="323814" y="1147391"/>
                </a:lnTo>
                <a:lnTo>
                  <a:pt x="1185725" y="1147391"/>
                </a:lnTo>
                <a:lnTo>
                  <a:pt x="1185725" y="898014"/>
                </a:lnTo>
                <a:close/>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dirty="0"/>
              <a:t>Picture</a:t>
            </a:r>
          </a:p>
        </p:txBody>
      </p:sp>
      <p:pic>
        <p:nvPicPr>
          <p:cNvPr id="9" name="Picture 8">
            <a:extLst>
              <a:ext uri="{FF2B5EF4-FFF2-40B4-BE49-F238E27FC236}">
                <a16:creationId xmlns:a16="http://schemas.microsoft.com/office/drawing/2014/main" id="{8555A112-7FDE-D925-5A20-F2FCDE6ED30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3006500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dirty="0">
                <a:solidFill>
                  <a:srgbClr val="34657F"/>
                </a:solidFill>
                <a:latin typeface="+mn-lt"/>
                <a:ea typeface="+mn-ea"/>
                <a:cs typeface="Arial"/>
              </a:rPr>
              <a:t>ice.org.uk</a:t>
            </a: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GB" dirty="0"/>
              <a:t>Click icon to add picture</a:t>
            </a:r>
            <a:endParaRPr lang="en-US" dirty="0"/>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GB" dirty="0"/>
              <a:t>Click icon to add picture</a:t>
            </a:r>
            <a:endParaRPr lang="en-US" dirty="0"/>
          </a:p>
        </p:txBody>
      </p:sp>
      <p:pic>
        <p:nvPicPr>
          <p:cNvPr id="9" name="Picture 8">
            <a:extLst>
              <a:ext uri="{FF2B5EF4-FFF2-40B4-BE49-F238E27FC236}">
                <a16:creationId xmlns:a16="http://schemas.microsoft.com/office/drawing/2014/main" id="{074BF375-55D2-09A9-2049-8D08F7E9378D}"/>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471716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17" name="Picture Placeholder 16">
            <a:extLst>
              <a:ext uri="{FF2B5EF4-FFF2-40B4-BE49-F238E27FC236}">
                <a16:creationId xmlns:a16="http://schemas.microsoft.com/office/drawing/2014/main" id="{DC0E7897-7B07-FFBB-79A7-B6029493E2C5}"/>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dirty="0"/>
              <a:t>Click icon to add picture</a:t>
            </a:r>
            <a:endParaRPr lang="en-US" dirty="0"/>
          </a:p>
        </p:txBody>
      </p:sp>
      <p:sp>
        <p:nvSpPr>
          <p:cNvPr id="14" name="Rectangle 13">
            <a:extLst>
              <a:ext uri="{FF2B5EF4-FFF2-40B4-BE49-F238E27FC236}">
                <a16:creationId xmlns:a16="http://schemas.microsoft.com/office/drawing/2014/main" id="{362CADA7-4F22-36B0-2BE8-950D23F47CD4}"/>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12694D5C-1CFE-BFD1-C057-5C0656376F9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3911943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dirty="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5474125" y="0"/>
            <a:ext cx="3669873" cy="914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Picture Placeholder 14">
            <a:extLst>
              <a:ext uri="{FF2B5EF4-FFF2-40B4-BE49-F238E27FC236}">
                <a16:creationId xmlns:a16="http://schemas.microsoft.com/office/drawing/2014/main" id="{BCC368A0-CE8C-AC32-3C91-9FD3C4361B74}"/>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dirty="0"/>
              <a:t>Click icon to add picture</a:t>
            </a:r>
            <a:endParaRPr lang="en-US" dirty="0"/>
          </a:p>
        </p:txBody>
      </p:sp>
      <p:sp>
        <p:nvSpPr>
          <p:cNvPr id="16" name="Rectangle 15">
            <a:extLst>
              <a:ext uri="{FF2B5EF4-FFF2-40B4-BE49-F238E27FC236}">
                <a16:creationId xmlns:a16="http://schemas.microsoft.com/office/drawing/2014/main" id="{0CEABBBF-61F6-54EE-2108-5F2714BFE86C}"/>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588D054D-4040-13F3-DCF2-DFB91B94B7FC}"/>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13046250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C9D0BFC-B613-81B9-AC5C-AEA4A6E5A983}"/>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Picture Placeholder 16">
            <a:extLst>
              <a:ext uri="{FF2B5EF4-FFF2-40B4-BE49-F238E27FC236}">
                <a16:creationId xmlns:a16="http://schemas.microsoft.com/office/drawing/2014/main" id="{FF121EE4-B3A2-8A50-2D14-C5B85C797429}"/>
              </a:ext>
            </a:extLst>
          </p:cNvPr>
          <p:cNvSpPr>
            <a:spLocks noGrp="1"/>
          </p:cNvSpPr>
          <p:nvPr>
            <p:ph type="pic" sz="quarter" idx="13"/>
          </p:nvPr>
        </p:nvSpPr>
        <p:spPr>
          <a:xfrm>
            <a:off x="0" y="-10"/>
            <a:ext cx="9144000" cy="5143510"/>
          </a:xfrm>
          <a:custGeom>
            <a:avLst/>
            <a:gdLst>
              <a:gd name="connsiteX0" fmla="*/ 323814 w 9144000"/>
              <a:gd name="connsiteY0" fmla="*/ 898535 h 5143509"/>
              <a:gd name="connsiteX1" fmla="*/ 323814 w 9144000"/>
              <a:gd name="connsiteY1" fmla="*/ 1144736 h 5143509"/>
              <a:gd name="connsiteX2" fmla="*/ 1185725 w 9144000"/>
              <a:gd name="connsiteY2" fmla="*/ 1144736 h 5143509"/>
              <a:gd name="connsiteX3" fmla="*/ 1185725 w 9144000"/>
              <a:gd name="connsiteY3" fmla="*/ 898535 h 5143509"/>
              <a:gd name="connsiteX4" fmla="*/ 0 w 9144000"/>
              <a:gd name="connsiteY4" fmla="*/ 10 h 5143509"/>
              <a:gd name="connsiteX5" fmla="*/ 323814 w 9144000"/>
              <a:gd name="connsiteY5" fmla="*/ 10 h 5143509"/>
              <a:gd name="connsiteX6" fmla="*/ 323814 w 9144000"/>
              <a:gd name="connsiteY6" fmla="*/ 881212 h 5143509"/>
              <a:gd name="connsiteX7" fmla="*/ 1185725 w 9144000"/>
              <a:gd name="connsiteY7" fmla="*/ 881212 h 5143509"/>
              <a:gd name="connsiteX8" fmla="*/ 1185725 w 9144000"/>
              <a:gd name="connsiteY8" fmla="*/ 10 h 5143509"/>
              <a:gd name="connsiteX9" fmla="*/ 9144000 w 9144000"/>
              <a:gd name="connsiteY9" fmla="*/ 10 h 5143509"/>
              <a:gd name="connsiteX10" fmla="*/ 9144000 w 9144000"/>
              <a:gd name="connsiteY10" fmla="*/ 5143509 h 5143509"/>
              <a:gd name="connsiteX11" fmla="*/ 0 w 9144000"/>
              <a:gd name="connsiteY11" fmla="*/ 5143509 h 5143509"/>
              <a:gd name="connsiteX12" fmla="*/ 323814 w 9144000"/>
              <a:gd name="connsiteY12" fmla="*/ 0 h 5143509"/>
              <a:gd name="connsiteX13" fmla="*/ 1185725 w 9144000"/>
              <a:gd name="connsiteY13" fmla="*/ 0 h 5143509"/>
              <a:gd name="connsiteX14" fmla="*/ 1185725 w 9144000"/>
              <a:gd name="connsiteY14" fmla="*/ 10 h 5143509"/>
              <a:gd name="connsiteX15" fmla="*/ 323814 w 9144000"/>
              <a:gd name="connsiteY15" fmla="*/ 10 h 5143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3509">
                <a:moveTo>
                  <a:pt x="323814" y="898535"/>
                </a:moveTo>
                <a:lnTo>
                  <a:pt x="323814" y="1144736"/>
                </a:lnTo>
                <a:lnTo>
                  <a:pt x="1185725" y="1144736"/>
                </a:lnTo>
                <a:lnTo>
                  <a:pt x="1185725" y="898535"/>
                </a:lnTo>
                <a:close/>
                <a:moveTo>
                  <a:pt x="0" y="10"/>
                </a:moveTo>
                <a:lnTo>
                  <a:pt x="323814" y="10"/>
                </a:lnTo>
                <a:lnTo>
                  <a:pt x="323814" y="881212"/>
                </a:lnTo>
                <a:lnTo>
                  <a:pt x="1185725" y="881212"/>
                </a:lnTo>
                <a:lnTo>
                  <a:pt x="1185725" y="10"/>
                </a:lnTo>
                <a:lnTo>
                  <a:pt x="9144000" y="10"/>
                </a:lnTo>
                <a:lnTo>
                  <a:pt x="9144000" y="5143509"/>
                </a:lnTo>
                <a:lnTo>
                  <a:pt x="0" y="5143509"/>
                </a:lnTo>
                <a:close/>
                <a:moveTo>
                  <a:pt x="323814" y="0"/>
                </a:moveTo>
                <a:lnTo>
                  <a:pt x="1185725" y="0"/>
                </a:lnTo>
                <a:lnTo>
                  <a:pt x="1185725" y="10"/>
                </a:lnTo>
                <a:lnTo>
                  <a:pt x="323814" y="10"/>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GB" dirty="0"/>
              <a:t>Click icon to add picture</a:t>
            </a:r>
            <a:endParaRPr lang="en-US" dirty="0"/>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dirty="0"/>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dirty="0"/>
          </a:p>
        </p:txBody>
      </p:sp>
      <p:pic>
        <p:nvPicPr>
          <p:cNvPr id="2" name="Picture 1">
            <a:extLst>
              <a:ext uri="{FF2B5EF4-FFF2-40B4-BE49-F238E27FC236}">
                <a16:creationId xmlns:a16="http://schemas.microsoft.com/office/drawing/2014/main" id="{A5C54B65-5100-C24E-CDE6-65F5945C8217}"/>
              </a:ext>
            </a:extLst>
          </p:cNvPr>
          <p:cNvPicPr>
            <a:picLocks noChangeAspect="1"/>
          </p:cNvPicPr>
          <p:nvPr userDrawn="1"/>
        </p:nvPicPr>
        <p:blipFill>
          <a:blip r:embed="rId2"/>
          <a:srcRect/>
          <a:stretch/>
        </p:blipFill>
        <p:spPr>
          <a:xfrm>
            <a:off x="324689" y="0"/>
            <a:ext cx="860161" cy="1144726"/>
          </a:xfrm>
          <a:prstGeom prst="rect">
            <a:avLst/>
          </a:prstGeom>
        </p:spPr>
      </p:pic>
    </p:spTree>
    <p:extLst>
      <p:ext uri="{BB962C8B-B14F-4D97-AF65-F5344CB8AC3E}">
        <p14:creationId xmlns:p14="http://schemas.microsoft.com/office/powerpoint/2010/main" val="10894802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GB" dirty="0"/>
              <a:t>Click icon to add picture</a:t>
            </a:r>
            <a:endParaRPr lang="en-US" dirty="0"/>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962A0E72-5064-2D53-7294-F5F0D11E61F9}"/>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0712261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3" b="17419"/>
          <a:stretch/>
        </p:blipFill>
        <p:spPr>
          <a:xfrm>
            <a:off x="0" y="0"/>
            <a:ext cx="9144000" cy="3998774"/>
          </a:xfrm>
          <a:prstGeom prst="rect">
            <a:avLst/>
          </a:prstGeom>
        </p:spPr>
      </p:pic>
      <p:sp>
        <p:nvSpPr>
          <p:cNvPr id="3" name="Content Placeholder 2"/>
          <p:cNvSpPr>
            <a:spLocks noGrp="1"/>
          </p:cNvSpPr>
          <p:nvPr>
            <p:ph idx="1"/>
          </p:nvPr>
        </p:nvSpPr>
        <p:spPr>
          <a:xfrm>
            <a:off x="323849" y="1369218"/>
            <a:ext cx="8496059" cy="2629556"/>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EE158361-088A-227C-5241-3EEF51709938}"/>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9325572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20" name="Rectangle 19">
            <a:extLst>
              <a:ext uri="{FF2B5EF4-FFF2-40B4-BE49-F238E27FC236}">
                <a16:creationId xmlns:a16="http://schemas.microsoft.com/office/drawing/2014/main" id="{55F5EF70-74E0-C036-82A0-72C38C4D4AA8}"/>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17873065-A8FA-D118-C92A-9EE055ECB785}"/>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Picture Placeholder 18">
            <a:extLst>
              <a:ext uri="{FF2B5EF4-FFF2-40B4-BE49-F238E27FC236}">
                <a16:creationId xmlns:a16="http://schemas.microsoft.com/office/drawing/2014/main" id="{D98026EA-D58E-B1C0-D466-D6645FF5A12D}"/>
              </a:ext>
            </a:extLst>
          </p:cNvPr>
          <p:cNvSpPr>
            <a:spLocks noGrp="1"/>
          </p:cNvSpPr>
          <p:nvPr>
            <p:ph type="pic" sz="quarter" idx="14"/>
          </p:nvPr>
        </p:nvSpPr>
        <p:spPr>
          <a:xfrm>
            <a:off x="0" y="1"/>
            <a:ext cx="9144000" cy="5143500"/>
          </a:xfrm>
          <a:custGeom>
            <a:avLst/>
            <a:gdLst>
              <a:gd name="connsiteX0" fmla="*/ 7980583 w 9144000"/>
              <a:gd name="connsiteY0" fmla="*/ 5143500 h 5146573"/>
              <a:gd name="connsiteX1" fmla="*/ 8819383 w 9144000"/>
              <a:gd name="connsiteY1" fmla="*/ 5143500 h 5146573"/>
              <a:gd name="connsiteX2" fmla="*/ 8819383 w 9144000"/>
              <a:gd name="connsiteY2" fmla="*/ 5146573 h 5146573"/>
              <a:gd name="connsiteX3" fmla="*/ 7980583 w 9144000"/>
              <a:gd name="connsiteY3" fmla="*/ 5146573 h 5146573"/>
              <a:gd name="connsiteX4" fmla="*/ 7980583 w 9144000"/>
              <a:gd name="connsiteY4" fmla="*/ 4025898 h 5146573"/>
              <a:gd name="connsiteX5" fmla="*/ 7980583 w 9144000"/>
              <a:gd name="connsiteY5" fmla="*/ 4882698 h 5146573"/>
              <a:gd name="connsiteX6" fmla="*/ 8819383 w 9144000"/>
              <a:gd name="connsiteY6" fmla="*/ 4882698 h 5146573"/>
              <a:gd name="connsiteX7" fmla="*/ 8819383 w 9144000"/>
              <a:gd name="connsiteY7" fmla="*/ 4025898 h 5146573"/>
              <a:gd name="connsiteX8" fmla="*/ 0 w 9144000"/>
              <a:gd name="connsiteY8" fmla="*/ 0 h 5146573"/>
              <a:gd name="connsiteX9" fmla="*/ 9144000 w 9144000"/>
              <a:gd name="connsiteY9" fmla="*/ 0 h 5146573"/>
              <a:gd name="connsiteX10" fmla="*/ 9144000 w 9144000"/>
              <a:gd name="connsiteY10" fmla="*/ 5143500 h 5146573"/>
              <a:gd name="connsiteX11" fmla="*/ 8819383 w 9144000"/>
              <a:gd name="connsiteY11" fmla="*/ 5143500 h 5146573"/>
              <a:gd name="connsiteX12" fmla="*/ 8819383 w 9144000"/>
              <a:gd name="connsiteY12" fmla="*/ 4905373 h 5146573"/>
              <a:gd name="connsiteX13" fmla="*/ 7980583 w 9144000"/>
              <a:gd name="connsiteY13" fmla="*/ 4905373 h 5146573"/>
              <a:gd name="connsiteX14" fmla="*/ 7980583 w 9144000"/>
              <a:gd name="connsiteY14" fmla="*/ 5143500 h 5146573"/>
              <a:gd name="connsiteX15" fmla="*/ 0 w 9144000"/>
              <a:gd name="connsiteY15" fmla="*/ 5143500 h 5146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6573">
                <a:moveTo>
                  <a:pt x="7980583" y="5143500"/>
                </a:moveTo>
                <a:lnTo>
                  <a:pt x="8819383" y="5143500"/>
                </a:lnTo>
                <a:lnTo>
                  <a:pt x="8819383" y="5146573"/>
                </a:lnTo>
                <a:lnTo>
                  <a:pt x="7980583" y="5146573"/>
                </a:lnTo>
                <a:close/>
                <a:moveTo>
                  <a:pt x="7980583" y="4025898"/>
                </a:moveTo>
                <a:lnTo>
                  <a:pt x="7980583" y="4882698"/>
                </a:lnTo>
                <a:lnTo>
                  <a:pt x="8819383" y="4882698"/>
                </a:lnTo>
                <a:lnTo>
                  <a:pt x="8819383" y="4025898"/>
                </a:lnTo>
                <a:close/>
                <a:moveTo>
                  <a:pt x="0" y="0"/>
                </a:moveTo>
                <a:lnTo>
                  <a:pt x="9144000" y="0"/>
                </a:lnTo>
                <a:lnTo>
                  <a:pt x="9144000" y="5143500"/>
                </a:lnTo>
                <a:lnTo>
                  <a:pt x="8819383" y="5143500"/>
                </a:lnTo>
                <a:lnTo>
                  <a:pt x="8819383" y="4905373"/>
                </a:lnTo>
                <a:lnTo>
                  <a:pt x="7980583" y="4905373"/>
                </a:lnTo>
                <a:lnTo>
                  <a:pt x="7980583" y="5143500"/>
                </a:lnTo>
                <a:lnTo>
                  <a:pt x="0" y="5143500"/>
                </a:lnTo>
                <a:close/>
              </a:path>
            </a:pathLst>
          </a:custGeom>
          <a:solidFill>
            <a:schemeClr val="bg1">
              <a:lumMod val="95000"/>
            </a:schemeClr>
          </a:solidFill>
        </p:spPr>
        <p:txBody>
          <a:bodyPr wrap="square" anchor="ctr">
            <a:noAutofit/>
          </a:bodyPr>
          <a:lstStyle>
            <a:lvl1pPr marL="0" indent="0" algn="ctr">
              <a:buFontTx/>
              <a:buNone/>
              <a:defRPr sz="1200" b="1" i="0">
                <a:latin typeface="Noto Sans" panose="020B0502040504020204" pitchFamily="34" charset="0"/>
                <a:ea typeface="Noto Sans" panose="020B0502040504020204" pitchFamily="34" charset="0"/>
                <a:cs typeface="Noto Sans" panose="020B0502040504020204" pitchFamily="34" charset="0"/>
              </a:defRPr>
            </a:lvl1pPr>
          </a:lstStyle>
          <a:p>
            <a:r>
              <a:rPr lang="en-GB" dirty="0"/>
              <a:t>Click icon to add picture</a:t>
            </a:r>
            <a:endParaRPr lang="en-US" dirty="0"/>
          </a:p>
        </p:txBody>
      </p:sp>
      <p:sp>
        <p:nvSpPr>
          <p:cNvPr id="3" name="Content Placeholder 2"/>
          <p:cNvSpPr>
            <a:spLocks noGrp="1"/>
          </p:cNvSpPr>
          <p:nvPr>
            <p:ph idx="1"/>
          </p:nvPr>
        </p:nvSpPr>
        <p:spPr>
          <a:xfrm>
            <a:off x="323849" y="1369218"/>
            <a:ext cx="8496059" cy="1943916"/>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56236602-AD28-27F3-6E61-83C02882D718}"/>
              </a:ext>
            </a:extLst>
          </p:cNvPr>
          <p:cNvPicPr>
            <a:picLocks noChangeAspect="1"/>
          </p:cNvPicPr>
          <p:nvPr userDrawn="1"/>
        </p:nvPicPr>
        <p:blipFill>
          <a:blip r:embed="rId2"/>
          <a:srcRect/>
          <a:stretch/>
        </p:blipFill>
        <p:spPr>
          <a:xfrm>
            <a:off x="7976257" y="3998775"/>
            <a:ext cx="860161" cy="1144726"/>
          </a:xfrm>
          <a:prstGeom prst="rect">
            <a:avLst/>
          </a:prstGeom>
        </p:spPr>
      </p:pic>
    </p:spTree>
    <p:extLst>
      <p:ext uri="{BB962C8B-B14F-4D97-AF65-F5344CB8AC3E}">
        <p14:creationId xmlns:p14="http://schemas.microsoft.com/office/powerpoint/2010/main" val="33047955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69347555-0D8D-487F-12A9-20B54268997B}"/>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595085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59283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38AEFE6A-1708-0A65-7FBB-EB1EA6FF921C}"/>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65266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59283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C8BBBBE4-8F34-4788-0A1D-15EA37CD409E}"/>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7634578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1" b="40545"/>
          <a:stretch/>
        </p:blipFill>
        <p:spPr>
          <a:xfrm>
            <a:off x="-243" y="1"/>
            <a:ext cx="9144243" cy="402843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3" name="Content Placeholder 2"/>
          <p:cNvSpPr>
            <a:spLocks noGrp="1"/>
          </p:cNvSpPr>
          <p:nvPr>
            <p:ph idx="1"/>
          </p:nvPr>
        </p:nvSpPr>
        <p:spPr>
          <a:xfrm>
            <a:off x="323849" y="1369218"/>
            <a:ext cx="8496059" cy="2659222"/>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24550191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dirty="0"/>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D8CADF02-AD2A-0DDF-860C-3F6FBFF37E20}"/>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303495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D220F4F7-4499-2D11-DBEA-54065C053EAC}"/>
              </a:ext>
            </a:extLst>
          </p:cNvPr>
          <p:cNvPicPr>
            <a:picLocks noChangeAspect="1"/>
          </p:cNvPicPr>
          <p:nvPr userDrawn="1"/>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5" name="Picture 4">
            <a:extLst>
              <a:ext uri="{FF2B5EF4-FFF2-40B4-BE49-F238E27FC236}">
                <a16:creationId xmlns:a16="http://schemas.microsoft.com/office/drawing/2014/main" id="{EA120E40-5DB6-3702-393B-C0E8F984EBBD}"/>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9737572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6" name="Picture 5" descr="A blue and white triangle pattern&#10;&#10;Description automatically generated">
            <a:extLst>
              <a:ext uri="{FF2B5EF4-FFF2-40B4-BE49-F238E27FC236}">
                <a16:creationId xmlns:a16="http://schemas.microsoft.com/office/drawing/2014/main" id="{51702A78-5917-6033-72E5-AC65507F9EE9}"/>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3" name="Picture 2">
            <a:extLst>
              <a:ext uri="{FF2B5EF4-FFF2-40B4-BE49-F238E27FC236}">
                <a16:creationId xmlns:a16="http://schemas.microsoft.com/office/drawing/2014/main" id="{69125B1F-4C14-23AC-1D4A-9ABD8A158805}"/>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7806531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539299" cy="2732729"/>
          </a:xfrm>
          <a:solidFill>
            <a:schemeClr val="bg1">
              <a:lumMod val="95000"/>
            </a:schemeClr>
          </a:solidFill>
        </p:spPr>
        <p:txBody>
          <a:bodyPr anchor="ctr">
            <a:normAutofit/>
          </a:bodyPr>
          <a:lstStyle>
            <a:lvl1pPr marL="0" indent="0" algn="ctr">
              <a:buFontTx/>
              <a:buNone/>
              <a:defRPr sz="1200"/>
            </a:lvl1pPr>
          </a:lstStyle>
          <a:p>
            <a:r>
              <a:rPr lang="en-GB" dirty="0"/>
              <a:t>Click icon to add picture</a:t>
            </a:r>
            <a:endParaRPr lang="en-US" dirty="0"/>
          </a:p>
        </p:txBody>
      </p: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886700" cy="2664302"/>
          </a:xfrm>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GB"/>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Tree>
    <p:extLst>
      <p:ext uri="{BB962C8B-B14F-4D97-AF65-F5344CB8AC3E}">
        <p14:creationId xmlns:p14="http://schemas.microsoft.com/office/powerpoint/2010/main" val="37963051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657556" cy="3263504"/>
          </a:xfrm>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dirty="0"/>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dirty="0"/>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dirty="0"/>
          </a:p>
        </p:txBody>
      </p:sp>
    </p:spTree>
    <p:extLst>
      <p:ext uri="{BB962C8B-B14F-4D97-AF65-F5344CB8AC3E}">
        <p14:creationId xmlns:p14="http://schemas.microsoft.com/office/powerpoint/2010/main" val="6427171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42511966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32291722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9164443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59283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59283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Tree>
    <p:extLst>
      <p:ext uri="{BB962C8B-B14F-4D97-AF65-F5344CB8AC3E}">
        <p14:creationId xmlns:p14="http://schemas.microsoft.com/office/powerpoint/2010/main" val="6719235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15103318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3468296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dirty="0"/>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dirty="0"/>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dirty="0"/>
          </a:p>
        </p:txBody>
      </p:sp>
    </p:spTree>
    <p:extLst>
      <p:ext uri="{BB962C8B-B14F-4D97-AF65-F5344CB8AC3E}">
        <p14:creationId xmlns:p14="http://schemas.microsoft.com/office/powerpoint/2010/main" val="414013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image" Target="../media/image14.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0">
            <a:alphaModFix amt="80000"/>
          </a:blip>
          <a:srcRect l="7533" t="2010" r="8507" b="4148"/>
          <a:stretch/>
        </p:blipFill>
        <p:spPr>
          <a:xfrm rot="10800000">
            <a:off x="5684241" y="2756951"/>
            <a:ext cx="3459758" cy="2384213"/>
          </a:xfrm>
          <a:prstGeom prst="rect">
            <a:avLst/>
          </a:prstGeom>
          <a:scene3d>
            <a:camera prst="orthographicFront">
              <a:rot lat="0" lon="10800000" rev="0"/>
            </a:camera>
            <a:lightRig rig="threePt" dir="t"/>
          </a:scene3d>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descr="ice_master_full_300dpi_rgb.jpg">
            <a:extLst>
              <a:ext uri="{FF2B5EF4-FFF2-40B4-BE49-F238E27FC236}">
                <a16:creationId xmlns:a16="http://schemas.microsoft.com/office/drawing/2014/main" id="{94E1889D-57C2-8705-5BAE-825698A9B223}"/>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7977224" y="1795"/>
            <a:ext cx="842926" cy="866693"/>
          </a:xfrm>
          <a:prstGeom prst="rect">
            <a:avLst/>
          </a:prstGeom>
        </p:spPr>
      </p:pic>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dirty="0"/>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3/31/2026</a:t>
            </a:fld>
            <a:endParaRPr lang="en-US" dirty="0"/>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dirty="0"/>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0">
            <a:alphaModFix amt="31000"/>
          </a:blip>
          <a:srcRect l="7533" t="2010" r="8507" b="4148"/>
          <a:stretch/>
        </p:blipFill>
        <p:spPr>
          <a:xfrm rot="10800000">
            <a:off x="5676041" y="2758670"/>
            <a:ext cx="3459758" cy="2384213"/>
          </a:xfrm>
          <a:prstGeom prst="rect">
            <a:avLst/>
          </a:prstGeom>
          <a:scene3d>
            <a:camera prst="orthographicFront">
              <a:rot lat="0" lon="10800000" rev="0"/>
            </a:camera>
            <a:lightRig rig="threePt" dir="t"/>
          </a:scene3d>
        </p:spPr>
      </p:pic>
      <p:pic>
        <p:nvPicPr>
          <p:cNvPr id="6" name="Picture 5" descr="ice_master_full_300dpi_rgb.jpg">
            <a:extLst>
              <a:ext uri="{FF2B5EF4-FFF2-40B4-BE49-F238E27FC236}">
                <a16:creationId xmlns:a16="http://schemas.microsoft.com/office/drawing/2014/main" id="{7A0100D3-EFB6-1E19-D7BE-9A111B758B47}"/>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7977224" y="1216"/>
            <a:ext cx="842926" cy="866693"/>
          </a:xfrm>
          <a:prstGeom prst="rect">
            <a:avLst/>
          </a:prstGeom>
        </p:spPr>
      </p:pic>
    </p:spTree>
    <p:extLst>
      <p:ext uri="{BB962C8B-B14F-4D97-AF65-F5344CB8AC3E}">
        <p14:creationId xmlns:p14="http://schemas.microsoft.com/office/powerpoint/2010/main" val="3468858711"/>
      </p:ext>
    </p:extLst>
  </p:cSld>
  <p:clrMap bg1="lt1" tx1="dk1" bg2="lt2" tx2="dk2" accent1="accent1" accent2="accent2" accent3="accent3" accent4="accent4" accent5="accent5" accent6="accent6" hlink="hlink" folHlink="folHlink"/>
  <p:sldLayoutIdLst>
    <p:sldLayoutId id="2147483694" r:id="rId1"/>
    <p:sldLayoutId id="2147483726" r:id="rId2"/>
    <p:sldLayoutId id="2147483696" r:id="rId3"/>
    <p:sldLayoutId id="2147483697" r:id="rId4"/>
    <p:sldLayoutId id="2147483699" r:id="rId5"/>
    <p:sldLayoutId id="2147483700" r:id="rId6"/>
    <p:sldLayoutId id="2147483701" r:id="rId7"/>
    <p:sldLayoutId id="2147483760"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1">
            <a:alphaModFix amt="80000"/>
          </a:blip>
          <a:srcRect l="7533" t="2010" r="8507" b="4148"/>
          <a:stretch/>
        </p:blipFill>
        <p:spPr>
          <a:xfrm>
            <a:off x="5684241" y="0"/>
            <a:ext cx="3459758" cy="2384213"/>
          </a:xfrm>
          <a:prstGeom prst="rect">
            <a:avLst/>
          </a:prstGeom>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dirty="0"/>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3/31/2026</a:t>
            </a:fld>
            <a:endParaRPr lang="en-US" dirty="0"/>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dirty="0"/>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1">
            <a:alphaModFix amt="31000"/>
          </a:blip>
          <a:srcRect l="7533" t="2010" r="8507" b="4148"/>
          <a:stretch/>
        </p:blipFill>
        <p:spPr>
          <a:xfrm>
            <a:off x="5684241" y="0"/>
            <a:ext cx="3459758" cy="2384213"/>
          </a:xfrm>
          <a:prstGeom prst="rect">
            <a:avLst/>
          </a:prstGeom>
        </p:spPr>
      </p:pic>
      <p:pic>
        <p:nvPicPr>
          <p:cNvPr id="6" name="Picture 5">
            <a:extLst>
              <a:ext uri="{FF2B5EF4-FFF2-40B4-BE49-F238E27FC236}">
                <a16:creationId xmlns:a16="http://schemas.microsoft.com/office/drawing/2014/main" id="{709CE547-2EA9-3887-205C-CDA41D760FC5}"/>
              </a:ext>
            </a:extLst>
          </p:cNvPr>
          <p:cNvPicPr>
            <a:picLocks noChangeAspect="1"/>
          </p:cNvPicPr>
          <p:nvPr userDrawn="1"/>
        </p:nvPicPr>
        <p:blipFill>
          <a:blip r:embed="rId32"/>
          <a:srcRect/>
          <a:stretch/>
        </p:blipFill>
        <p:spPr>
          <a:xfrm>
            <a:off x="7989701" y="3998774"/>
            <a:ext cx="860161" cy="1144726"/>
          </a:xfrm>
          <a:prstGeom prst="rect">
            <a:avLst/>
          </a:prstGeom>
        </p:spPr>
      </p:pic>
    </p:spTree>
    <p:extLst>
      <p:ext uri="{BB962C8B-B14F-4D97-AF65-F5344CB8AC3E}">
        <p14:creationId xmlns:p14="http://schemas.microsoft.com/office/powerpoint/2010/main" val="1403174348"/>
      </p:ext>
    </p:extLst>
  </p:cSld>
  <p:clrMap bg1="lt1" tx1="dk1" bg2="lt2" tx2="dk2" accent1="accent1" accent2="accent2" accent3="accent3" accent4="accent4" accent5="accent5" accent6="accent6" hlink="hlink" folHlink="folHlink"/>
  <p:sldLayoutIdLst>
    <p:sldLayoutId id="2147483764" r:id="rId1"/>
    <p:sldLayoutId id="2147483796" r:id="rId2"/>
    <p:sldLayoutId id="2147483767" r:id="rId3"/>
    <p:sldLayoutId id="2147483768" r:id="rId4"/>
    <p:sldLayoutId id="2147483769" r:id="rId5"/>
    <p:sldLayoutId id="2147483770" r:id="rId6"/>
    <p:sldLayoutId id="2147483771" r:id="rId7"/>
    <p:sldLayoutId id="2147483772" r:id="rId8"/>
    <p:sldLayoutId id="2147483774"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 id="2147483792" r:id="rId26"/>
    <p:sldLayoutId id="2147483793" r:id="rId27"/>
    <p:sldLayoutId id="2147483794" r:id="rId28"/>
    <p:sldLayoutId id="2147483795" r:id="rId29"/>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0.xml"/><Relationship Id="rId5" Type="http://schemas.openxmlformats.org/officeDocument/2006/relationships/image" Target="../media/image20.jpe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0.xml"/><Relationship Id="rId1" Type="http://schemas.openxmlformats.org/officeDocument/2006/relationships/video" Target="https://www.youtube.com/embed/a_vkBuu00X4?feature=oembed" TargetMode="External"/><Relationship Id="rId4" Type="http://schemas.openxmlformats.org/officeDocument/2006/relationships/image" Target="../media/image23.jpeg"/></Relationships>
</file>

<file path=ppt/slides/_rels/slide7.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4.jpeg"/><Relationship Id="rId7"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20.xml"/><Relationship Id="rId6" Type="http://schemas.openxmlformats.org/officeDocument/2006/relationships/hyperlink" Target="http://ice.org.uk/nearyou" TargetMode="External"/><Relationship Id="rId5" Type="http://schemas.openxmlformats.org/officeDocument/2006/relationships/hyperlink" Target="https://www.ice.org.uk/news-views-insights/latest-news/careersguide" TargetMode="External"/><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8.xml"/><Relationship Id="rId1" Type="http://schemas.openxmlformats.org/officeDocument/2006/relationships/slideLayout" Target="../slideLayouts/slideLayout20.xml"/><Relationship Id="rId5" Type="http://schemas.openxmlformats.org/officeDocument/2006/relationships/image" Target="../media/image30.jpeg"/><Relationship Id="rId4" Type="http://schemas.openxmlformats.org/officeDocument/2006/relationships/image" Target="../media/image29.jpeg"/></Relationships>
</file>

<file path=ppt/slides/_rels/slide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9.xml"/><Relationship Id="rId1" Type="http://schemas.openxmlformats.org/officeDocument/2006/relationships/slideLayout" Target="../slideLayouts/slideLayout20.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0.xml.rels><?xml version="1.0" encoding="UTF-8" standalone="yes"?>
<Relationships xmlns="http://schemas.openxmlformats.org/package/2006/relationships"><Relationship Id="rId8" Type="http://schemas.openxmlformats.org/officeDocument/2006/relationships/hyperlink" Target="https://www.ice.org.uk/attributes"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35.png"/></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1.xml"/><Relationship Id="rId1" Type="http://schemas.openxmlformats.org/officeDocument/2006/relationships/slideLayout" Target="../slideLayouts/slideLayout20.xml"/><Relationship Id="rId5" Type="http://schemas.openxmlformats.org/officeDocument/2006/relationships/image" Target="../media/image38.png"/><Relationship Id="rId4" Type="http://schemas.openxmlformats.org/officeDocument/2006/relationships/image" Target="../media/image37.png"/></Relationships>
</file>

<file path=ppt/slides/_rels/slide1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0.xml"/><Relationship Id="rId1" Type="http://schemas.openxmlformats.org/officeDocument/2006/relationships/video" Target="https://www.youtube.com/embed/hSOstb3n5O0?feature=oembed" TargetMode="External"/><Relationship Id="rId4" Type="http://schemas.openxmlformats.org/officeDocument/2006/relationships/image" Target="../media/image40.jpeg"/></Relationships>
</file>

<file path=ppt/slides/_rels/slide1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42.jpeg"/><Relationship Id="rId7" Type="http://schemas.openxmlformats.org/officeDocument/2006/relationships/hyperlink" Target="http://ice.org.uk/nearyou" TargetMode="External"/><Relationship Id="rId2" Type="http://schemas.openxmlformats.org/officeDocument/2006/relationships/notesSlide" Target="../notesSlides/notesSlide15.xml"/><Relationship Id="rId1" Type="http://schemas.openxmlformats.org/officeDocument/2006/relationships/slideLayout" Target="../slideLayouts/slideLayout20.xml"/><Relationship Id="rId6" Type="http://schemas.openxmlformats.org/officeDocument/2006/relationships/hyperlink" Target="https://www.ice.org.uk/nearyou" TargetMode="External"/><Relationship Id="rId11" Type="http://schemas.openxmlformats.org/officeDocument/2006/relationships/image" Target="../media/image46.png"/><Relationship Id="rId5" Type="http://schemas.openxmlformats.org/officeDocument/2006/relationships/image" Target="../media/image44.jpeg"/><Relationship Id="rId10" Type="http://schemas.openxmlformats.org/officeDocument/2006/relationships/hyperlink" Target="https://www.instagram.com/ice_universities/" TargetMode="External"/><Relationship Id="rId4" Type="http://schemas.openxmlformats.org/officeDocument/2006/relationships/image" Target="../media/image43.jpeg"/><Relationship Id="rId9" Type="http://schemas.openxmlformats.org/officeDocument/2006/relationships/image" Target="../media/image45.png"/></Relationships>
</file>

<file path=ppt/slides/_rels/slide16.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notesSlide" Target="../notesSlides/notesSlide16.xml"/><Relationship Id="rId1" Type="http://schemas.openxmlformats.org/officeDocument/2006/relationships/slideLayout" Target="../slideLayouts/slideLayout20.xml"/><Relationship Id="rId6" Type="http://schemas.openxmlformats.org/officeDocument/2006/relationships/image" Target="../media/image50.png"/><Relationship Id="rId5" Type="http://schemas.openxmlformats.org/officeDocument/2006/relationships/image" Target="../media/image49.jpeg"/><Relationship Id="rId4" Type="http://schemas.openxmlformats.org/officeDocument/2006/relationships/image" Target="../media/image48.emf"/></Relationships>
</file>

<file path=ppt/slides/_rels/slide1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7.xml"/><Relationship Id="rId1" Type="http://schemas.openxmlformats.org/officeDocument/2006/relationships/slideLayout" Target="../slideLayouts/slideLayout20.xml"/><Relationship Id="rId4" Type="http://schemas.openxmlformats.org/officeDocument/2006/relationships/image" Target="../media/image5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8798BBC-B9AB-ED8C-7F60-1BE1A647C70C}"/>
              </a:ext>
            </a:extLst>
          </p:cNvPr>
          <p:cNvSpPr>
            <a:spLocks noGrp="1"/>
          </p:cNvSpPr>
          <p:nvPr>
            <p:ph type="title"/>
          </p:nvPr>
        </p:nvSpPr>
        <p:spPr>
          <a:xfrm>
            <a:off x="323850" y="273844"/>
            <a:ext cx="8124289" cy="1019857"/>
          </a:xfrm>
        </p:spPr>
        <p:txBody>
          <a:bodyPr vert="horz" lIns="91440" tIns="45720" rIns="91440" bIns="45720" rtlCol="0" anchor="t">
            <a:noAutofit/>
          </a:bodyPr>
          <a:lstStyle/>
          <a:p>
            <a:r>
              <a:rPr lang="en-GB" sz="2600" b="1" dirty="0">
                <a:latin typeface="Noto Sans"/>
                <a:ea typeface="Noto Sans"/>
                <a:cs typeface="Noto Sans"/>
              </a:rPr>
              <a:t>Masters/postgraduate student presentation</a:t>
            </a:r>
            <a:br>
              <a:rPr lang="en-GB" sz="2600" b="1" dirty="0">
                <a:latin typeface="Noto Sans"/>
                <a:ea typeface="Noto Sans"/>
                <a:cs typeface="Noto Sans"/>
              </a:rPr>
            </a:br>
            <a:r>
              <a:rPr lang="en-GB" sz="2600" b="1" dirty="0">
                <a:solidFill>
                  <a:srgbClr val="34657F"/>
                </a:solidFill>
                <a:latin typeface="Noto Sans"/>
                <a:ea typeface="Noto Sans"/>
                <a:cs typeface="Noto Sans"/>
              </a:rPr>
              <a:t>Information for presenter</a:t>
            </a:r>
          </a:p>
          <a:p>
            <a:endParaRPr lang="en-US" sz="2700" dirty="0"/>
          </a:p>
        </p:txBody>
      </p:sp>
      <p:sp>
        <p:nvSpPr>
          <p:cNvPr id="6" name="Title 1">
            <a:extLst>
              <a:ext uri="{FF2B5EF4-FFF2-40B4-BE49-F238E27FC236}">
                <a16:creationId xmlns:a16="http://schemas.microsoft.com/office/drawing/2014/main" id="{2B43B4A9-84FB-F5ED-A7AC-8E81C0B0B351}"/>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sp>
        <p:nvSpPr>
          <p:cNvPr id="4" name="Content Placeholder 3">
            <a:extLst>
              <a:ext uri="{FF2B5EF4-FFF2-40B4-BE49-F238E27FC236}">
                <a16:creationId xmlns:a16="http://schemas.microsoft.com/office/drawing/2014/main" id="{0313A38D-640C-4D46-8246-C4E1A0F76C7A}"/>
              </a:ext>
            </a:extLst>
          </p:cNvPr>
          <p:cNvSpPr>
            <a:spLocks noGrp="1"/>
          </p:cNvSpPr>
          <p:nvPr/>
        </p:nvSpPr>
        <p:spPr>
          <a:xfrm>
            <a:off x="323850" y="1278000"/>
            <a:ext cx="3886200" cy="3262312"/>
          </a:xfrm>
        </p:spPr>
        <p:txBody>
          <a:bodyPr lIns="91440" tIns="45720" rIns="91440" bIns="45720" anchor="t">
            <a:normAutofit/>
          </a:bodyPr>
          <a:lstStyle>
            <a:defPPr>
              <a:defRPr lang="en-US"/>
            </a:defPPr>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1400" b="1" dirty="0">
                <a:solidFill>
                  <a:schemeClr val="tx1">
                    <a:lumMod val="76000"/>
                    <a:lumOff val="24000"/>
                  </a:schemeClr>
                </a:solidFill>
                <a:latin typeface="Noto Sans"/>
                <a:ea typeface="Noto Sans"/>
                <a:cs typeface="Arial"/>
              </a:rPr>
              <a:t>Audience and version:</a:t>
            </a:r>
          </a:p>
          <a:p>
            <a:pPr marL="0" indent="0">
              <a:buNone/>
            </a:pPr>
            <a:endParaRPr lang="en-GB" sz="1400" dirty="0">
              <a:solidFill>
                <a:schemeClr val="tx1">
                  <a:lumMod val="76000"/>
                  <a:lumOff val="24000"/>
                </a:schemeClr>
              </a:solidFill>
              <a:latin typeface="Noto Sans"/>
              <a:ea typeface="Noto Sans"/>
              <a:cs typeface="Arial" panose="020B0604020202020204" pitchFamily="34" charset="0"/>
            </a:endParaRPr>
          </a:p>
          <a:p>
            <a:pPr marL="0" indent="0">
              <a:buNone/>
            </a:pPr>
            <a:r>
              <a:rPr lang="en-GB" sz="1400" b="1" dirty="0">
                <a:solidFill>
                  <a:schemeClr val="tx1">
                    <a:lumMod val="76000"/>
                    <a:lumOff val="24000"/>
                  </a:schemeClr>
                </a:solidFill>
                <a:latin typeface="Noto Sans"/>
                <a:ea typeface="Noto Sans"/>
                <a:cs typeface="Arial"/>
              </a:rPr>
              <a:t>Masters / Postgraduate civil engineering / engineering university students</a:t>
            </a:r>
            <a:endParaRPr lang="en-US" sz="1400" dirty="0">
              <a:solidFill>
                <a:schemeClr val="tx1">
                  <a:lumMod val="76000"/>
                  <a:lumOff val="24000"/>
                </a:schemeClr>
              </a:solidFill>
              <a:latin typeface="Noto Sans"/>
              <a:ea typeface="Noto Sans"/>
              <a:cs typeface="Arial"/>
            </a:endParaRPr>
          </a:p>
          <a:p>
            <a:pPr marL="0" indent="0">
              <a:buNone/>
            </a:pPr>
            <a:endParaRPr lang="en-GB" sz="1400" dirty="0">
              <a:solidFill>
                <a:schemeClr val="tx1">
                  <a:lumMod val="76000"/>
                  <a:lumOff val="24000"/>
                </a:schemeClr>
              </a:solidFill>
              <a:latin typeface="Noto Sans"/>
              <a:ea typeface="Noto Sans"/>
              <a:cs typeface="Arial" panose="020B0604020202020204" pitchFamily="34" charset="0"/>
            </a:endParaRPr>
          </a:p>
          <a:p>
            <a:pPr marL="0" indent="0">
              <a:buNone/>
            </a:pPr>
            <a:r>
              <a:rPr lang="en-GB" sz="1400" dirty="0">
                <a:solidFill>
                  <a:schemeClr val="tx1">
                    <a:lumMod val="76000"/>
                    <a:lumOff val="24000"/>
                  </a:schemeClr>
                </a:solidFill>
                <a:latin typeface="Noto Sans"/>
                <a:ea typeface="Noto Sans"/>
                <a:cs typeface="Arial"/>
              </a:rPr>
              <a:t>Designed primarily for UK audience</a:t>
            </a:r>
            <a:endParaRPr lang="en-GB" sz="1400" dirty="0">
              <a:solidFill>
                <a:schemeClr val="tx1">
                  <a:lumMod val="76000"/>
                  <a:lumOff val="24000"/>
                </a:schemeClr>
              </a:solidFill>
              <a:latin typeface="Noto Sans"/>
              <a:ea typeface="Noto Sans"/>
              <a:cs typeface="Arial" panose="020B0604020202020204" pitchFamily="34" charset="0"/>
            </a:endParaRPr>
          </a:p>
          <a:p>
            <a:pPr marL="0" indent="0">
              <a:buNone/>
            </a:pPr>
            <a:endParaRPr lang="en-GB" sz="1400" dirty="0">
              <a:latin typeface="Noto Sans"/>
              <a:cs typeface="Arial" panose="020B0604020202020204" pitchFamily="34" charset="0"/>
            </a:endParaRPr>
          </a:p>
          <a:p>
            <a:pPr marL="0" indent="0">
              <a:buNone/>
            </a:pPr>
            <a:r>
              <a:rPr lang="en-GB" sz="1400">
                <a:solidFill>
                  <a:schemeClr val="tx1">
                    <a:lumMod val="76000"/>
                    <a:lumOff val="24000"/>
                  </a:schemeClr>
                </a:solidFill>
                <a:latin typeface="Noto Sans"/>
                <a:ea typeface="Noto Sans"/>
                <a:cs typeface="Arial"/>
              </a:rPr>
              <a:t>Intended for volunteer and student ambassador use</a:t>
            </a:r>
            <a:br>
              <a:rPr lang="en-GB" sz="1400" dirty="0">
                <a:latin typeface="Noto Sans"/>
                <a:cs typeface="Arial" panose="020B0604020202020204" pitchFamily="34" charset="0"/>
              </a:rPr>
            </a:br>
            <a:endParaRPr lang="en-GB" sz="1400">
              <a:solidFill>
                <a:schemeClr val="tx1">
                  <a:lumMod val="76000"/>
                  <a:lumOff val="24000"/>
                </a:schemeClr>
              </a:solidFill>
              <a:latin typeface="Noto Sans"/>
              <a:ea typeface="Noto Sans"/>
              <a:cs typeface="Arial" panose="020B0604020202020204" pitchFamily="34" charset="0"/>
            </a:endParaRPr>
          </a:p>
        </p:txBody>
      </p:sp>
      <p:sp>
        <p:nvSpPr>
          <p:cNvPr id="7" name="Content Placeholder 4">
            <a:extLst>
              <a:ext uri="{FF2B5EF4-FFF2-40B4-BE49-F238E27FC236}">
                <a16:creationId xmlns:a16="http://schemas.microsoft.com/office/drawing/2014/main" id="{C660B789-7201-4207-AB86-0927AB4213D8}"/>
              </a:ext>
            </a:extLst>
          </p:cNvPr>
          <p:cNvSpPr>
            <a:spLocks noGrp="1"/>
          </p:cNvSpPr>
          <p:nvPr/>
        </p:nvSpPr>
        <p:spPr>
          <a:xfrm>
            <a:off x="4386888" y="1278000"/>
            <a:ext cx="4564117" cy="3581100"/>
          </a:xfrm>
        </p:spPr>
        <p:txBody>
          <a:bodyPr lIns="91440" tIns="45720" rIns="91440" bIns="45720" anchor="t">
            <a:noAutofit/>
          </a:bodyPr>
          <a:lstStyle>
            <a:defPPr>
              <a:defRPr lang="en-US"/>
            </a:defPPr>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1400" b="1" dirty="0">
                <a:solidFill>
                  <a:schemeClr val="tx1">
                    <a:lumMod val="76000"/>
                    <a:lumOff val="24000"/>
                  </a:schemeClr>
                </a:solidFill>
                <a:latin typeface="Noto Sans"/>
                <a:ea typeface="Noto Sans"/>
                <a:cs typeface="Arial"/>
              </a:rPr>
              <a:t>Mini brief:</a:t>
            </a:r>
          </a:p>
          <a:p>
            <a:pPr marL="0" indent="0">
              <a:buNone/>
            </a:pPr>
            <a:r>
              <a:rPr lang="en-GB" sz="1400" b="1" dirty="0">
                <a:solidFill>
                  <a:schemeClr val="tx1">
                    <a:lumMod val="76000"/>
                    <a:lumOff val="24000"/>
                  </a:schemeClr>
                </a:solidFill>
                <a:latin typeface="Noto Sans"/>
                <a:ea typeface="Noto Sans"/>
                <a:cs typeface="Arial"/>
              </a:rPr>
              <a:t>Primary objective</a:t>
            </a:r>
            <a:endParaRPr lang="en-US" sz="1400" dirty="0">
              <a:solidFill>
                <a:schemeClr val="tx1">
                  <a:lumMod val="76000"/>
                  <a:lumOff val="24000"/>
                </a:schemeClr>
              </a:solidFill>
              <a:latin typeface="Noto Sans"/>
              <a:ea typeface="Noto Sans"/>
              <a:cs typeface="Arial"/>
            </a:endParaRPr>
          </a:p>
          <a:p>
            <a:pPr marL="0" indent="0">
              <a:buNone/>
            </a:pPr>
            <a:r>
              <a:rPr lang="en-GB" sz="1400" dirty="0">
                <a:solidFill>
                  <a:schemeClr val="tx1">
                    <a:lumMod val="76000"/>
                    <a:lumOff val="24000"/>
                  </a:schemeClr>
                </a:solidFill>
                <a:latin typeface="Noto Sans"/>
                <a:ea typeface="Noto Sans"/>
                <a:cs typeface="Arial"/>
              </a:rPr>
              <a:t>Encourage new students to </a:t>
            </a:r>
            <a:r>
              <a:rPr lang="en-GB" sz="1400" b="1" dirty="0">
                <a:solidFill>
                  <a:schemeClr val="tx1">
                    <a:lumMod val="76000"/>
                    <a:lumOff val="24000"/>
                  </a:schemeClr>
                </a:solidFill>
                <a:latin typeface="Noto Sans"/>
                <a:ea typeface="Noto Sans"/>
                <a:cs typeface="Arial"/>
              </a:rPr>
              <a:t>join ICE</a:t>
            </a:r>
            <a:r>
              <a:rPr lang="en-GB" sz="1400" dirty="0">
                <a:solidFill>
                  <a:schemeClr val="tx1">
                    <a:lumMod val="76000"/>
                    <a:lumOff val="24000"/>
                  </a:schemeClr>
                </a:solidFill>
                <a:latin typeface="Noto Sans"/>
                <a:ea typeface="Noto Sans"/>
                <a:cs typeface="Arial"/>
              </a:rPr>
              <a:t> as Student Members plus record any work experience already gained towards ICE professional development records</a:t>
            </a:r>
            <a:endParaRPr lang="en-US" sz="1400" dirty="0">
              <a:solidFill>
                <a:schemeClr val="tx1">
                  <a:lumMod val="76000"/>
                  <a:lumOff val="24000"/>
                </a:schemeClr>
              </a:solidFill>
              <a:latin typeface="Noto Sans"/>
              <a:ea typeface="Noto Sans"/>
              <a:cs typeface="Arial" panose="020B0604020202020204" pitchFamily="34" charset="0"/>
            </a:endParaRPr>
          </a:p>
          <a:p>
            <a:pPr marL="0" indent="0">
              <a:buNone/>
            </a:pPr>
            <a:r>
              <a:rPr lang="en-GB" sz="1400" b="1" dirty="0">
                <a:solidFill>
                  <a:schemeClr val="tx1">
                    <a:lumMod val="76000"/>
                    <a:lumOff val="24000"/>
                  </a:schemeClr>
                </a:solidFill>
                <a:latin typeface="Noto Sans"/>
                <a:ea typeface="Noto Sans"/>
                <a:cs typeface="Arial"/>
              </a:rPr>
              <a:t>Secondary objectives</a:t>
            </a:r>
            <a:endParaRPr lang="en-US" sz="1400" dirty="0">
              <a:solidFill>
                <a:schemeClr val="tx1">
                  <a:lumMod val="76000"/>
                  <a:lumOff val="24000"/>
                </a:schemeClr>
              </a:solidFill>
              <a:latin typeface="Noto Sans"/>
              <a:ea typeface="Noto Sans"/>
              <a:cs typeface="Arial"/>
            </a:endParaRPr>
          </a:p>
          <a:p>
            <a:pPr>
              <a:buFont typeface="Arial"/>
            </a:pPr>
            <a:r>
              <a:rPr lang="en-GB" sz="1400" dirty="0">
                <a:solidFill>
                  <a:schemeClr val="tx1">
                    <a:lumMod val="76000"/>
                    <a:lumOff val="24000"/>
                  </a:schemeClr>
                </a:solidFill>
                <a:latin typeface="Noto Sans"/>
                <a:ea typeface="Noto Sans"/>
                <a:cs typeface="Arial"/>
              </a:rPr>
              <a:t>Promote </a:t>
            </a:r>
            <a:r>
              <a:rPr lang="en-GB" sz="1400" b="1" dirty="0">
                <a:solidFill>
                  <a:schemeClr val="tx1">
                    <a:lumMod val="76000"/>
                    <a:lumOff val="24000"/>
                  </a:schemeClr>
                </a:solidFill>
                <a:latin typeface="Noto Sans"/>
                <a:ea typeface="Noto Sans"/>
                <a:cs typeface="Arial"/>
              </a:rPr>
              <a:t>careers</a:t>
            </a:r>
            <a:r>
              <a:rPr lang="en-GB" sz="1400" dirty="0">
                <a:solidFill>
                  <a:schemeClr val="tx1">
                    <a:lumMod val="76000"/>
                    <a:lumOff val="24000"/>
                  </a:schemeClr>
                </a:solidFill>
                <a:latin typeface="Noto Sans"/>
                <a:ea typeface="Noto Sans"/>
                <a:cs typeface="Arial"/>
              </a:rPr>
              <a:t> in civil engineering</a:t>
            </a:r>
            <a:endParaRPr lang="en-US" sz="1400" dirty="0">
              <a:solidFill>
                <a:schemeClr val="tx1">
                  <a:lumMod val="76000"/>
                  <a:lumOff val="24000"/>
                </a:schemeClr>
              </a:solidFill>
              <a:latin typeface="Noto Sans"/>
              <a:ea typeface="Noto Sans"/>
              <a:cs typeface="Arial"/>
            </a:endParaRPr>
          </a:p>
          <a:p>
            <a:pPr>
              <a:buFont typeface="Arial"/>
            </a:pPr>
            <a:r>
              <a:rPr lang="en-GB" sz="1400" dirty="0">
                <a:solidFill>
                  <a:schemeClr val="tx1">
                    <a:lumMod val="76000"/>
                    <a:lumOff val="24000"/>
                  </a:schemeClr>
                </a:solidFill>
                <a:latin typeface="Noto Sans"/>
                <a:ea typeface="Noto Sans"/>
                <a:cs typeface="Arial"/>
              </a:rPr>
              <a:t>Showcase the </a:t>
            </a:r>
            <a:r>
              <a:rPr lang="en-GB" sz="1400" b="1" dirty="0">
                <a:solidFill>
                  <a:schemeClr val="tx1">
                    <a:lumMod val="76000"/>
                    <a:lumOff val="24000"/>
                  </a:schemeClr>
                </a:solidFill>
                <a:latin typeface="Noto Sans"/>
                <a:ea typeface="Noto Sans"/>
                <a:cs typeface="Arial"/>
              </a:rPr>
              <a:t>benefits</a:t>
            </a:r>
            <a:r>
              <a:rPr lang="en-GB" sz="1400" dirty="0">
                <a:solidFill>
                  <a:schemeClr val="tx1">
                    <a:lumMod val="76000"/>
                    <a:lumOff val="24000"/>
                  </a:schemeClr>
                </a:solidFill>
                <a:latin typeface="Noto Sans"/>
                <a:ea typeface="Noto Sans"/>
                <a:cs typeface="Arial"/>
              </a:rPr>
              <a:t> of joining ICE as a Student Member</a:t>
            </a:r>
            <a:endParaRPr lang="en-US" sz="1400" dirty="0">
              <a:solidFill>
                <a:schemeClr val="tx1">
                  <a:lumMod val="76000"/>
                  <a:lumOff val="24000"/>
                </a:schemeClr>
              </a:solidFill>
              <a:latin typeface="Noto Sans"/>
              <a:ea typeface="Noto Sans"/>
              <a:cs typeface="Arial"/>
            </a:endParaRPr>
          </a:p>
          <a:p>
            <a:pPr>
              <a:buFont typeface="Arial"/>
            </a:pPr>
            <a:r>
              <a:rPr lang="en-GB" sz="1400" dirty="0">
                <a:solidFill>
                  <a:schemeClr val="tx1">
                    <a:lumMod val="76000"/>
                    <a:lumOff val="24000"/>
                  </a:schemeClr>
                </a:solidFill>
                <a:latin typeface="Noto Sans"/>
                <a:ea typeface="Noto Sans"/>
                <a:cs typeface="Arial"/>
              </a:rPr>
              <a:t>Introduce longer-term goal to aspire to </a:t>
            </a:r>
            <a:r>
              <a:rPr lang="en-GB" sz="1400" b="1" dirty="0">
                <a:solidFill>
                  <a:schemeClr val="tx1">
                    <a:lumMod val="76000"/>
                    <a:lumOff val="24000"/>
                  </a:schemeClr>
                </a:solidFill>
                <a:latin typeface="Noto Sans"/>
                <a:ea typeface="Noto Sans"/>
                <a:cs typeface="Arial"/>
              </a:rPr>
              <a:t>become professionally qualified</a:t>
            </a:r>
            <a:endParaRPr lang="en-US" sz="1400" dirty="0">
              <a:solidFill>
                <a:schemeClr val="tx1">
                  <a:lumMod val="76000"/>
                  <a:lumOff val="24000"/>
                </a:schemeClr>
              </a:solidFill>
              <a:latin typeface="Noto Sans"/>
              <a:ea typeface="Noto Sans"/>
              <a:cs typeface="Arial"/>
            </a:endParaRPr>
          </a:p>
          <a:p>
            <a:pPr>
              <a:buFont typeface="Arial"/>
            </a:pPr>
            <a:r>
              <a:rPr lang="en-GB" sz="1400" dirty="0">
                <a:solidFill>
                  <a:schemeClr val="tx1">
                    <a:lumMod val="76000"/>
                    <a:lumOff val="24000"/>
                  </a:schemeClr>
                </a:solidFill>
                <a:latin typeface="Noto Sans"/>
                <a:ea typeface="Noto Sans"/>
                <a:cs typeface="Arial"/>
              </a:rPr>
              <a:t>Ensure students make the most of their membership, </a:t>
            </a:r>
            <a:r>
              <a:rPr lang="en-GB" sz="1400" b="1" dirty="0">
                <a:solidFill>
                  <a:schemeClr val="tx1">
                    <a:lumMod val="76000"/>
                    <a:lumOff val="24000"/>
                  </a:schemeClr>
                </a:solidFill>
                <a:latin typeface="Noto Sans"/>
                <a:ea typeface="Noto Sans"/>
                <a:cs typeface="Arial"/>
              </a:rPr>
              <a:t>boost engagement</a:t>
            </a:r>
            <a:endParaRPr lang="en-GB" sz="1400" dirty="0">
              <a:solidFill>
                <a:schemeClr val="tx1">
                  <a:lumMod val="76000"/>
                  <a:lumOff val="24000"/>
                </a:schemeClr>
              </a:solidFill>
              <a:latin typeface="Noto Sans"/>
              <a:ea typeface="Noto Sans"/>
              <a:cs typeface="Arial"/>
            </a:endParaRPr>
          </a:p>
        </p:txBody>
      </p:sp>
    </p:spTree>
    <p:extLst>
      <p:ext uri="{BB962C8B-B14F-4D97-AF65-F5344CB8AC3E}">
        <p14:creationId xmlns:p14="http://schemas.microsoft.com/office/powerpoint/2010/main" val="281426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D3D37F8-9CFD-1029-0124-70E271AAF572}"/>
              </a:ext>
            </a:extLst>
          </p:cNvPr>
          <p:cNvSpPr>
            <a:spLocks noGrp="1"/>
          </p:cNvSpPr>
          <p:nvPr>
            <p:ph type="ctrTitle"/>
          </p:nvPr>
        </p:nvSpPr>
        <p:spPr>
          <a:xfrm>
            <a:off x="253824" y="3488157"/>
            <a:ext cx="8618220" cy="686193"/>
          </a:xfrm>
        </p:spPr>
        <p:txBody>
          <a:bodyPr>
            <a:normAutofit/>
          </a:bodyPr>
          <a:lstStyle/>
          <a:p>
            <a:r>
              <a:rPr lang="en-US" dirty="0">
                <a:latin typeface="Noto Sans Light"/>
                <a:ea typeface="Noto Sans Light"/>
                <a:cs typeface="Noto Sans Light"/>
              </a:rPr>
              <a:t>Membership for postgraduate students</a:t>
            </a:r>
            <a:endParaRPr lang="en-US" dirty="0"/>
          </a:p>
        </p:txBody>
      </p:sp>
      <p:sp>
        <p:nvSpPr>
          <p:cNvPr id="10" name="Subtitle 9">
            <a:extLst>
              <a:ext uri="{FF2B5EF4-FFF2-40B4-BE49-F238E27FC236}">
                <a16:creationId xmlns:a16="http://schemas.microsoft.com/office/drawing/2014/main" id="{DF4E4417-D6DF-19B8-7DCB-7D562E757263}"/>
              </a:ext>
            </a:extLst>
          </p:cNvPr>
          <p:cNvSpPr>
            <a:spLocks noGrp="1"/>
          </p:cNvSpPr>
          <p:nvPr>
            <p:ph type="subTitle" idx="1"/>
          </p:nvPr>
        </p:nvSpPr>
        <p:spPr/>
        <p:txBody>
          <a:bodyPr vert="horz" lIns="91440" tIns="45720" rIns="91440" bIns="45720" rtlCol="0" anchor="t">
            <a:normAutofit fontScale="85000" lnSpcReduction="20000"/>
          </a:bodyPr>
          <a:lstStyle/>
          <a:p>
            <a:r>
              <a:rPr lang="en-US" dirty="0">
                <a:latin typeface="Noto Sans"/>
                <a:ea typeface="Noto Sans"/>
                <a:cs typeface="Noto Sans"/>
              </a:rPr>
              <a:t>Join the world's leading civil engineering institution</a:t>
            </a:r>
          </a:p>
          <a:p>
            <a:r>
              <a:rPr lang="en-US" dirty="0">
                <a:latin typeface="Noto Sans ExtraLight"/>
                <a:ea typeface="Noto Sans"/>
                <a:cs typeface="Noto Sans"/>
              </a:rPr>
              <a:t>Add speaker's name</a:t>
            </a:r>
            <a:endParaRPr lang="en-US" dirty="0">
              <a:latin typeface="Noto Sans ExtraLight"/>
            </a:endParaRPr>
          </a:p>
        </p:txBody>
      </p:sp>
      <p:pic>
        <p:nvPicPr>
          <p:cNvPr id="7" name="Picture Placeholder 6" descr="A person smiling at camera&#10;&#10;AI-generated content may be incorrect.">
            <a:extLst>
              <a:ext uri="{FF2B5EF4-FFF2-40B4-BE49-F238E27FC236}">
                <a16:creationId xmlns:a16="http://schemas.microsoft.com/office/drawing/2014/main" id="{49FE4AF7-B285-529E-AE58-E5319C4F6CAD}"/>
              </a:ext>
            </a:extLst>
          </p:cNvPr>
          <p:cNvPicPr>
            <a:picLocks noGrp="1" noChangeAspect="1"/>
          </p:cNvPicPr>
          <p:nvPr>
            <p:ph type="pic" sz="quarter" idx="16"/>
          </p:nvPr>
        </p:nvPicPr>
        <p:blipFill>
          <a:blip r:embed="rId3"/>
          <a:srcRect t="15519" r="-83" b="32040"/>
          <a:stretch>
            <a:fillRect/>
          </a:stretch>
        </p:blipFill>
        <p:spPr>
          <a:xfrm>
            <a:off x="-3" y="0"/>
            <a:ext cx="9151671" cy="319709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prstClr val="white">
              <a:lumMod val="95000"/>
            </a:prstClr>
          </a:solidFill>
        </p:spPr>
      </p:pic>
      <p:pic>
        <p:nvPicPr>
          <p:cNvPr id="12" name="Picture 11" descr="A black and white triangle pattern&#10;&#10;Description automatically generated">
            <a:extLst>
              <a:ext uri="{FF2B5EF4-FFF2-40B4-BE49-F238E27FC236}">
                <a16:creationId xmlns:a16="http://schemas.microsoft.com/office/drawing/2014/main" id="{99B2533E-EE92-8614-FF49-DA8FB9820D92}"/>
              </a:ext>
            </a:extLst>
          </p:cNvPr>
          <p:cNvPicPr>
            <a:picLocks noChangeAspect="1"/>
          </p:cNvPicPr>
          <p:nvPr/>
        </p:nvPicPr>
        <p:blipFill>
          <a:blip r:embed="rId4">
            <a:alphaModFix amt="67000"/>
          </a:blip>
          <a:srcRect l="24464" t="16143" r="3728" b="32082"/>
          <a:stretch/>
        </p:blipFill>
        <p:spPr>
          <a:xfrm>
            <a:off x="4142100" y="-2912"/>
            <a:ext cx="5001897" cy="3189589"/>
          </a:xfrm>
          <a:prstGeom prst="rect">
            <a:avLst/>
          </a:prstGeom>
        </p:spPr>
      </p:pic>
      <p:pic>
        <p:nvPicPr>
          <p:cNvPr id="11" name="Picture 10" descr="A qr code with black circles&#10;&#10;Description automatically generated">
            <a:extLst>
              <a:ext uri="{FF2B5EF4-FFF2-40B4-BE49-F238E27FC236}">
                <a16:creationId xmlns:a16="http://schemas.microsoft.com/office/drawing/2014/main" id="{00B2378B-80D5-4247-4234-7E9A299AB568}"/>
              </a:ext>
            </a:extLst>
          </p:cNvPr>
          <p:cNvPicPr>
            <a:picLocks noChangeAspect="1"/>
          </p:cNvPicPr>
          <p:nvPr/>
        </p:nvPicPr>
        <p:blipFill>
          <a:blip r:embed="rId5"/>
          <a:stretch>
            <a:fillRect/>
          </a:stretch>
        </p:blipFill>
        <p:spPr>
          <a:xfrm>
            <a:off x="5613616" y="4102501"/>
            <a:ext cx="904875" cy="904875"/>
          </a:xfrm>
          <a:prstGeom prst="rect">
            <a:avLst/>
          </a:prstGeom>
        </p:spPr>
      </p:pic>
    </p:spTree>
    <p:extLst>
      <p:ext uri="{BB962C8B-B14F-4D97-AF65-F5344CB8AC3E}">
        <p14:creationId xmlns:p14="http://schemas.microsoft.com/office/powerpoint/2010/main" val="968159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9F3F1-3E11-BC6D-3DCF-F24ED08807BF}"/>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9A0252E5-C030-D651-EAFA-37A1C56AEEB3}"/>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dirty="0">
                <a:latin typeface="Noto Sans"/>
                <a:ea typeface="Noto Sans"/>
                <a:cs typeface="Noto Sans"/>
              </a:rPr>
              <a:t>Embark on an exceptionally rewarding career path </a:t>
            </a:r>
            <a:endParaRPr lang="en-US" dirty="0"/>
          </a:p>
          <a:p>
            <a:endParaRPr lang="en-US" sz="2700" dirty="0"/>
          </a:p>
        </p:txBody>
      </p:sp>
      <p:sp>
        <p:nvSpPr>
          <p:cNvPr id="6" name="Title 1">
            <a:extLst>
              <a:ext uri="{FF2B5EF4-FFF2-40B4-BE49-F238E27FC236}">
                <a16:creationId xmlns:a16="http://schemas.microsoft.com/office/drawing/2014/main" id="{15FB25C3-81D8-9AD1-BB20-D78A34747BAA}"/>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pic>
        <p:nvPicPr>
          <p:cNvPr id="2" name="Picture 1" descr="A person looking at wind turbines&#10;&#10;Description automatically generated with low confidence">
            <a:extLst>
              <a:ext uri="{FF2B5EF4-FFF2-40B4-BE49-F238E27FC236}">
                <a16:creationId xmlns:a16="http://schemas.microsoft.com/office/drawing/2014/main" id="{102E96B5-3C54-4619-B1ED-2DFE826102B7}"/>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t="14134" b="15736"/>
          <a:stretch/>
        </p:blipFill>
        <p:spPr>
          <a:xfrm>
            <a:off x="323158" y="3487487"/>
            <a:ext cx="2981363" cy="1391565"/>
          </a:xfrm>
          <a:prstGeom prst="rect">
            <a:avLst/>
          </a:prstGeom>
        </p:spPr>
      </p:pic>
      <p:pic>
        <p:nvPicPr>
          <p:cNvPr id="3" name="Picture 2">
            <a:extLst>
              <a:ext uri="{FF2B5EF4-FFF2-40B4-BE49-F238E27FC236}">
                <a16:creationId xmlns:a16="http://schemas.microsoft.com/office/drawing/2014/main" id="{A724C8AB-FAEA-3B43-BC57-A344007EA97F}"/>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l="12534" t="3757" r="10892" b="2047"/>
          <a:stretch/>
        </p:blipFill>
        <p:spPr>
          <a:xfrm>
            <a:off x="323157" y="1286929"/>
            <a:ext cx="2981729" cy="2012017"/>
          </a:xfrm>
          <a:prstGeom prst="rect">
            <a:avLst/>
          </a:prstGeom>
        </p:spPr>
      </p:pic>
      <p:sp>
        <p:nvSpPr>
          <p:cNvPr id="4" name="Rectangle 3">
            <a:extLst>
              <a:ext uri="{FF2B5EF4-FFF2-40B4-BE49-F238E27FC236}">
                <a16:creationId xmlns:a16="http://schemas.microsoft.com/office/drawing/2014/main" id="{21D6C93A-278D-0B48-AA88-603E8582BF5D}"/>
              </a:ext>
            </a:extLst>
          </p:cNvPr>
          <p:cNvSpPr/>
          <p:nvPr/>
        </p:nvSpPr>
        <p:spPr>
          <a:xfrm>
            <a:off x="3467154" y="4308212"/>
            <a:ext cx="5116334" cy="561910"/>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7" name="TextBox 11">
            <a:extLst>
              <a:ext uri="{FF2B5EF4-FFF2-40B4-BE49-F238E27FC236}">
                <a16:creationId xmlns:a16="http://schemas.microsoft.com/office/drawing/2014/main" id="{234D8E46-292A-4A4C-8D62-4649C69AE090}"/>
              </a:ext>
            </a:extLst>
          </p:cNvPr>
          <p:cNvSpPr txBox="1"/>
          <p:nvPr/>
        </p:nvSpPr>
        <p:spPr>
          <a:xfrm>
            <a:off x="3507628" y="4362799"/>
            <a:ext cx="4924054" cy="461665"/>
          </a:xfrm>
          <a:prstGeom prst="rect">
            <a:avLst/>
          </a:prstGeom>
          <a:noFill/>
        </p:spPr>
        <p:txBody>
          <a:bodyPr wrap="square" lIns="91440" tIns="45720" rIns="91440" bIns="45720"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2400" b="1" dirty="0">
                <a:solidFill>
                  <a:schemeClr val="bg1"/>
                </a:solidFill>
                <a:latin typeface="Noto Sans"/>
                <a:ea typeface="Noto Sans"/>
                <a:cs typeface="Arial"/>
              </a:rPr>
              <a:t>Civil engineers transform lives</a:t>
            </a:r>
          </a:p>
        </p:txBody>
      </p:sp>
      <p:pic>
        <p:nvPicPr>
          <p:cNvPr id="8" name="Picture 7">
            <a:extLst>
              <a:ext uri="{FF2B5EF4-FFF2-40B4-BE49-F238E27FC236}">
                <a16:creationId xmlns:a16="http://schemas.microsoft.com/office/drawing/2014/main" id="{FC49CBF2-E2F4-8A45-BFCC-6F334C00CC92}"/>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l="1965" t="-294" r="1500" b="4693"/>
          <a:stretch/>
        </p:blipFill>
        <p:spPr>
          <a:xfrm>
            <a:off x="3467151" y="1286930"/>
            <a:ext cx="5116335" cy="2888227"/>
          </a:xfrm>
          <a:prstGeom prst="rect">
            <a:avLst/>
          </a:prstGeom>
        </p:spPr>
      </p:pic>
    </p:spTree>
    <p:extLst>
      <p:ext uri="{BB962C8B-B14F-4D97-AF65-F5344CB8AC3E}">
        <p14:creationId xmlns:p14="http://schemas.microsoft.com/office/powerpoint/2010/main" val="3475321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CB73C-3E00-F3BB-1C61-0461F811F262}"/>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6E617C73-7A62-BC5D-1CA2-6CE1FDA30AFE}"/>
              </a:ext>
            </a:extLst>
          </p:cNvPr>
          <p:cNvSpPr>
            <a:spLocks noGrp="1"/>
          </p:cNvSpPr>
          <p:nvPr>
            <p:ph type="title"/>
          </p:nvPr>
        </p:nvSpPr>
        <p:spPr/>
        <p:txBody>
          <a:bodyPr/>
          <a:lstStyle/>
          <a:p>
            <a:r>
              <a:rPr lang="en-GB" sz="3200" b="1" dirty="0">
                <a:latin typeface="Noto Sans"/>
                <a:ea typeface="Noto Sans"/>
                <a:cs typeface="Noto Sans"/>
              </a:rPr>
              <a:t>The Institution of Civil Engineers</a:t>
            </a:r>
          </a:p>
        </p:txBody>
      </p:sp>
      <p:sp>
        <p:nvSpPr>
          <p:cNvPr id="4" name="TextBox 7">
            <a:extLst>
              <a:ext uri="{FF2B5EF4-FFF2-40B4-BE49-F238E27FC236}">
                <a16:creationId xmlns:a16="http://schemas.microsoft.com/office/drawing/2014/main" id="{3CE5B379-4BA8-CFF6-B490-FA6827C1BA46}"/>
              </a:ext>
            </a:extLst>
          </p:cNvPr>
          <p:cNvSpPr txBox="1"/>
          <p:nvPr/>
        </p:nvSpPr>
        <p:spPr>
          <a:xfrm>
            <a:off x="308218" y="1837739"/>
            <a:ext cx="4209073" cy="646331"/>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9388" indent="-179388">
              <a:buSzPct val="80000"/>
              <a:buFont typeface="Wingdings" panose="05000000000000000000" pitchFamily="2" charset="2"/>
              <a:buChar char="§"/>
            </a:pPr>
            <a:r>
              <a:rPr lang="en-GB" noProof="0" dirty="0">
                <a:solidFill>
                  <a:schemeClr val="tx1">
                    <a:lumMod val="76000"/>
                    <a:lumOff val="24000"/>
                  </a:schemeClr>
                </a:solidFill>
                <a:latin typeface="Noto Sans"/>
                <a:ea typeface="Noto Sans"/>
                <a:cs typeface="Noto Sans"/>
              </a:rPr>
              <a:t>Globally recognised professional qualifications</a:t>
            </a:r>
          </a:p>
        </p:txBody>
      </p:sp>
      <p:sp>
        <p:nvSpPr>
          <p:cNvPr id="6" name="TextBox 8">
            <a:extLst>
              <a:ext uri="{FF2B5EF4-FFF2-40B4-BE49-F238E27FC236}">
                <a16:creationId xmlns:a16="http://schemas.microsoft.com/office/drawing/2014/main" id="{D4F737ED-6885-A4FB-9914-6FAE84D8070C}"/>
              </a:ext>
            </a:extLst>
          </p:cNvPr>
          <p:cNvSpPr txBox="1"/>
          <p:nvPr/>
        </p:nvSpPr>
        <p:spPr>
          <a:xfrm>
            <a:off x="308218" y="3294014"/>
            <a:ext cx="3794859" cy="646331"/>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SzPct val="80000"/>
            </a:pPr>
            <a:r>
              <a:rPr lang="en-GB" dirty="0"/>
              <a:t>Lifelong learning and industry insight</a:t>
            </a:r>
          </a:p>
        </p:txBody>
      </p:sp>
      <p:sp>
        <p:nvSpPr>
          <p:cNvPr id="7" name="TextBox 9">
            <a:extLst>
              <a:ext uri="{FF2B5EF4-FFF2-40B4-BE49-F238E27FC236}">
                <a16:creationId xmlns:a16="http://schemas.microsoft.com/office/drawing/2014/main" id="{5BD28E41-5AA3-2615-8976-91B1A776DEB8}"/>
              </a:ext>
            </a:extLst>
          </p:cNvPr>
          <p:cNvSpPr txBox="1"/>
          <p:nvPr/>
        </p:nvSpPr>
        <p:spPr>
          <a:xfrm>
            <a:off x="308217" y="4160650"/>
            <a:ext cx="4209073" cy="646331"/>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9070" indent="-179070">
              <a:buSzPct val="80000"/>
            </a:pPr>
            <a:r>
              <a:rPr lang="en-GB"/>
              <a:t>95,000 members in over 160 </a:t>
            </a:r>
            <a:r>
              <a:rPr lang="en-GB" dirty="0"/>
              <a:t>countries</a:t>
            </a:r>
            <a:endParaRPr lang="en-US"/>
          </a:p>
        </p:txBody>
      </p:sp>
      <p:sp>
        <p:nvSpPr>
          <p:cNvPr id="8" name="TextBox 10">
            <a:extLst>
              <a:ext uri="{FF2B5EF4-FFF2-40B4-BE49-F238E27FC236}">
                <a16:creationId xmlns:a16="http://schemas.microsoft.com/office/drawing/2014/main" id="{5F2344BD-944B-DC9E-C16B-18F47C6BE6F5}"/>
              </a:ext>
            </a:extLst>
          </p:cNvPr>
          <p:cNvSpPr txBox="1"/>
          <p:nvPr/>
        </p:nvSpPr>
        <p:spPr>
          <a:xfrm>
            <a:off x="308218" y="2704376"/>
            <a:ext cx="4209072" cy="369332"/>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SzPct val="80000"/>
            </a:pPr>
            <a:r>
              <a:rPr lang="en-GB" dirty="0"/>
              <a:t>Unrivalled support and guidance</a:t>
            </a:r>
          </a:p>
        </p:txBody>
      </p:sp>
      <p:pic>
        <p:nvPicPr>
          <p:cNvPr id="9" name="Picture 8">
            <a:extLst>
              <a:ext uri="{FF2B5EF4-FFF2-40B4-BE49-F238E27FC236}">
                <a16:creationId xmlns:a16="http://schemas.microsoft.com/office/drawing/2014/main" id="{4E1CC280-622A-E9BA-8015-CE96171FF7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08"/>
          <a:stretch/>
        </p:blipFill>
        <p:spPr bwMode="auto">
          <a:xfrm>
            <a:off x="4517291" y="1828976"/>
            <a:ext cx="4290081" cy="2898558"/>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4">
            <a:extLst>
              <a:ext uri="{FF2B5EF4-FFF2-40B4-BE49-F238E27FC236}">
                <a16:creationId xmlns:a16="http://schemas.microsoft.com/office/drawing/2014/main" id="{7477BC15-FF51-9E24-CBF5-7A4E664AF463}"/>
              </a:ext>
            </a:extLst>
          </p:cNvPr>
          <p:cNvSpPr txBox="1"/>
          <p:nvPr/>
        </p:nvSpPr>
        <p:spPr>
          <a:xfrm>
            <a:off x="323848" y="873313"/>
            <a:ext cx="8335598" cy="707886"/>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2000" b="1" dirty="0">
                <a:solidFill>
                  <a:srgbClr val="34657F"/>
                </a:solidFill>
                <a:latin typeface="Noto Sans"/>
                <a:ea typeface="Noto Sans"/>
                <a:cs typeface="Noto Sans"/>
              </a:rPr>
              <a:t>Kickstart your</a:t>
            </a:r>
            <a:r>
              <a:rPr lang="en-GB" sz="2000" b="1" noProof="0" dirty="0">
                <a:solidFill>
                  <a:srgbClr val="34657F"/>
                </a:solidFill>
                <a:latin typeface="Noto Sans"/>
                <a:ea typeface="Noto Sans"/>
                <a:cs typeface="Noto Sans"/>
              </a:rPr>
              <a:t> career with </a:t>
            </a:r>
            <a:r>
              <a:rPr lang="en-GB" sz="2000" b="1" dirty="0">
                <a:solidFill>
                  <a:srgbClr val="34657F"/>
                </a:solidFill>
                <a:latin typeface="Noto Sans"/>
                <a:ea typeface="Noto Sans"/>
                <a:cs typeface="Noto Sans"/>
              </a:rPr>
              <a:t>the world’s leading civil engineering institution </a:t>
            </a:r>
            <a:endParaRPr lang="en-GB" sz="2000" noProof="0" dirty="0">
              <a:solidFill>
                <a:srgbClr val="34657F"/>
              </a:solidFill>
              <a:latin typeface="Noto Sans"/>
              <a:ea typeface="Noto Sans"/>
              <a:cs typeface="Noto Sans"/>
            </a:endParaRPr>
          </a:p>
        </p:txBody>
      </p:sp>
    </p:spTree>
    <p:extLst>
      <p:ext uri="{BB962C8B-B14F-4D97-AF65-F5344CB8AC3E}">
        <p14:creationId xmlns:p14="http://schemas.microsoft.com/office/powerpoint/2010/main" val="825389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208D8-5B7E-9ABA-C4F0-5595DCFF8A4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C1B8D7E-37CA-5D49-5E26-462851AC1B13}"/>
              </a:ext>
            </a:extLst>
          </p:cNvPr>
          <p:cNvSpPr>
            <a:spLocks noGrp="1"/>
          </p:cNvSpPr>
          <p:nvPr>
            <p:ph type="title"/>
          </p:nvPr>
        </p:nvSpPr>
        <p:spPr/>
        <p:txBody>
          <a:bodyPr/>
          <a:lstStyle/>
          <a:p>
            <a:r>
              <a:rPr lang="en-GB" sz="3200" b="1" dirty="0">
                <a:latin typeface="Noto Sans"/>
                <a:ea typeface="Noto Sans"/>
                <a:cs typeface="Noto Sans"/>
              </a:rPr>
              <a:t>Join the Institution of Civil Engineers </a:t>
            </a:r>
            <a:endParaRPr lang="en-US" dirty="0"/>
          </a:p>
        </p:txBody>
      </p:sp>
      <p:sp>
        <p:nvSpPr>
          <p:cNvPr id="4" name="TextBox 2">
            <a:extLst>
              <a:ext uri="{FF2B5EF4-FFF2-40B4-BE49-F238E27FC236}">
                <a16:creationId xmlns:a16="http://schemas.microsoft.com/office/drawing/2014/main" id="{4F528C99-6211-2D85-B293-7CA9AD06AA2F}"/>
              </a:ext>
            </a:extLst>
          </p:cNvPr>
          <p:cNvSpPr txBox="1"/>
          <p:nvPr/>
        </p:nvSpPr>
        <p:spPr>
          <a:xfrm>
            <a:off x="343391" y="1024267"/>
            <a:ext cx="8473046" cy="465559"/>
          </a:xfrm>
          <a:prstGeom prst="rect">
            <a:avLst/>
          </a:prstGeom>
          <a:solidFill>
            <a:srgbClr val="007C92"/>
          </a:solidFill>
        </p:spPr>
        <p:txBody>
          <a:bodyPr wrap="square" lIns="91440" tIns="72000" rIns="91440" bIns="7200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10000"/>
              </a:lnSpc>
              <a:spcAft>
                <a:spcPts val="1200"/>
              </a:spcAft>
            </a:pPr>
            <a:r>
              <a:rPr lang="en-US" sz="2000" b="1" kern="100" dirty="0">
                <a:solidFill>
                  <a:schemeClr val="bg1"/>
                </a:solidFill>
                <a:latin typeface="Noto Sans"/>
                <a:ea typeface="Noto Sans"/>
                <a:cs typeface="Noto Sans"/>
              </a:rPr>
              <a:t>Your partner for a successful career</a:t>
            </a:r>
          </a:p>
        </p:txBody>
      </p:sp>
      <p:pic>
        <p:nvPicPr>
          <p:cNvPr id="6" name="Picture 5" descr="A group of people walking down stairs&#10;&#10;AI-generated content may be incorrect.">
            <a:extLst>
              <a:ext uri="{FF2B5EF4-FFF2-40B4-BE49-F238E27FC236}">
                <a16:creationId xmlns:a16="http://schemas.microsoft.com/office/drawing/2014/main" id="{C661216B-C3B5-6228-47D0-4DF84AC983BD}"/>
              </a:ext>
            </a:extLst>
          </p:cNvPr>
          <p:cNvPicPr>
            <a:picLocks noChangeAspect="1"/>
          </p:cNvPicPr>
          <p:nvPr/>
        </p:nvPicPr>
        <p:blipFill>
          <a:blip r:embed="rId3"/>
          <a:srcRect t="2820" b="2820"/>
          <a:stretch>
            <a:fillRect/>
          </a:stretch>
        </p:blipFill>
        <p:spPr>
          <a:xfrm>
            <a:off x="2672862" y="1963291"/>
            <a:ext cx="3798276" cy="268728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TextBox 22">
            <a:extLst>
              <a:ext uri="{FF2B5EF4-FFF2-40B4-BE49-F238E27FC236}">
                <a16:creationId xmlns:a16="http://schemas.microsoft.com/office/drawing/2014/main" id="{4C26DFF6-BBE9-D7E2-6E1D-094AA2B5DD89}"/>
              </a:ext>
            </a:extLst>
          </p:cNvPr>
          <p:cNvSpPr txBox="1"/>
          <p:nvPr/>
        </p:nvSpPr>
        <p:spPr>
          <a:xfrm>
            <a:off x="583345" y="1895123"/>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dirty="0">
                <a:solidFill>
                  <a:srgbClr val="3D3D3D"/>
                </a:solidFill>
                <a:latin typeface="Noto Sans"/>
                <a:ea typeface="Noto Sans"/>
                <a:cs typeface="Noto Sans"/>
              </a:rPr>
              <a:t>Kickstart </a:t>
            </a:r>
            <a:r>
              <a:rPr lang="en-GB" sz="1400" dirty="0">
                <a:solidFill>
                  <a:srgbClr val="3D3D3D"/>
                </a:solidFill>
                <a:latin typeface="Noto Sans"/>
                <a:ea typeface="Noto Sans"/>
                <a:cs typeface="Noto Sans"/>
              </a:rPr>
              <a:t>your career with a clear path to professional qualification</a:t>
            </a:r>
            <a:endParaRPr lang="en-GB" sz="1400" b="1" dirty="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3" name="TextBox 22">
            <a:extLst>
              <a:ext uri="{FF2B5EF4-FFF2-40B4-BE49-F238E27FC236}">
                <a16:creationId xmlns:a16="http://schemas.microsoft.com/office/drawing/2014/main" id="{C3AFC44D-730C-6B6F-BADB-E3DDF1F61BCF}"/>
              </a:ext>
            </a:extLst>
          </p:cNvPr>
          <p:cNvSpPr txBox="1"/>
          <p:nvPr/>
        </p:nvSpPr>
        <p:spPr>
          <a:xfrm>
            <a:off x="582415" y="3032359"/>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dirty="0">
                <a:solidFill>
                  <a:srgbClr val="3D3D3D"/>
                </a:solidFill>
                <a:latin typeface="Noto Sans"/>
                <a:ea typeface="Noto Sans"/>
                <a:cs typeface="Noto Sans"/>
              </a:rPr>
              <a:t>Develop </a:t>
            </a:r>
            <a:r>
              <a:rPr lang="en-GB" sz="1400" dirty="0">
                <a:solidFill>
                  <a:srgbClr val="3D3D3D"/>
                </a:solidFill>
                <a:latin typeface="Noto Sans"/>
                <a:ea typeface="Noto Sans"/>
                <a:cs typeface="Noto Sans"/>
              </a:rPr>
              <a:t>your skills with access to our knowledge resources</a:t>
            </a:r>
            <a:endParaRPr lang="en-GB" sz="1400" b="1" dirty="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3" name="TextBox 22">
            <a:extLst>
              <a:ext uri="{FF2B5EF4-FFF2-40B4-BE49-F238E27FC236}">
                <a16:creationId xmlns:a16="http://schemas.microsoft.com/office/drawing/2014/main" id="{6CD9AD19-1086-0836-4E45-B599BAFA5015}"/>
              </a:ext>
            </a:extLst>
          </p:cNvPr>
          <p:cNvSpPr txBox="1"/>
          <p:nvPr/>
        </p:nvSpPr>
        <p:spPr>
          <a:xfrm>
            <a:off x="6733464" y="1896952"/>
            <a:ext cx="1912528"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solidFill>
                  <a:srgbClr val="3D3D3D"/>
                </a:solidFill>
                <a:latin typeface="Noto Sans"/>
                <a:ea typeface="Noto Sans"/>
                <a:cs typeface="Noto Sans"/>
              </a:rPr>
              <a:t>Connect </a:t>
            </a:r>
            <a:r>
              <a:rPr lang="en-GB" sz="1400" dirty="0">
                <a:solidFill>
                  <a:srgbClr val="3D3D3D"/>
                </a:solidFill>
                <a:latin typeface="Noto Sans"/>
                <a:ea typeface="Noto Sans"/>
                <a:cs typeface="Noto Sans"/>
              </a:rPr>
              <a:t>with over </a:t>
            </a:r>
            <a:r>
              <a:rPr lang="en-GB" sz="1400">
                <a:solidFill>
                  <a:srgbClr val="3D3D3D"/>
                </a:solidFill>
                <a:latin typeface="Noto Sans"/>
                <a:ea typeface="Noto Sans"/>
                <a:cs typeface="Noto Sans"/>
              </a:rPr>
              <a:t>95,000 members in </a:t>
            </a:r>
            <a:r>
              <a:rPr lang="en-GB" sz="1400" dirty="0">
                <a:solidFill>
                  <a:srgbClr val="3D3D3D"/>
                </a:solidFill>
                <a:latin typeface="Noto Sans"/>
                <a:ea typeface="Noto Sans"/>
                <a:cs typeface="Noto Sans"/>
              </a:rPr>
              <a:t>over 160 countries </a:t>
            </a:r>
            <a:endParaRPr lang="en-GB" sz="1400" b="1" dirty="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8" name="TextBox 22">
            <a:extLst>
              <a:ext uri="{FF2B5EF4-FFF2-40B4-BE49-F238E27FC236}">
                <a16:creationId xmlns:a16="http://schemas.microsoft.com/office/drawing/2014/main" id="{496D9CBA-A7E1-9A5D-3217-0243A33546B1}"/>
              </a:ext>
            </a:extLst>
          </p:cNvPr>
          <p:cNvSpPr txBox="1"/>
          <p:nvPr/>
        </p:nvSpPr>
        <p:spPr>
          <a:xfrm>
            <a:off x="6728550" y="2854478"/>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solidFill>
                  <a:srgbClr val="3D3D3D"/>
                </a:solidFill>
                <a:latin typeface="Noto Sans"/>
                <a:ea typeface="Noto Sans"/>
                <a:cs typeface="Noto Sans"/>
              </a:rPr>
              <a:t>Get ahead </a:t>
            </a:r>
            <a:r>
              <a:rPr lang="en-GB" sz="1400" dirty="0">
                <a:solidFill>
                  <a:srgbClr val="3D3D3D"/>
                </a:solidFill>
                <a:latin typeface="Noto Sans"/>
                <a:ea typeface="Noto Sans"/>
                <a:cs typeface="Noto Sans"/>
              </a:rPr>
              <a:t>with unrivalled support throughout your professional journey</a:t>
            </a:r>
            <a:endParaRPr lang="en-GB" sz="1400" dirty="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2" name="TextBox 22">
            <a:extLst>
              <a:ext uri="{FF2B5EF4-FFF2-40B4-BE49-F238E27FC236}">
                <a16:creationId xmlns:a16="http://schemas.microsoft.com/office/drawing/2014/main" id="{2B13FB71-68C0-9502-B416-AC8739F3F9EE}"/>
              </a:ext>
            </a:extLst>
          </p:cNvPr>
          <p:cNvSpPr txBox="1"/>
          <p:nvPr/>
        </p:nvSpPr>
        <p:spPr>
          <a:xfrm>
            <a:off x="6736599" y="3918095"/>
            <a:ext cx="2057415"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solidFill>
                  <a:srgbClr val="3D3D3D"/>
                </a:solidFill>
                <a:latin typeface="Noto Sans"/>
                <a:ea typeface="Noto Sans"/>
                <a:cs typeface="Noto Sans"/>
              </a:rPr>
              <a:t>Access </a:t>
            </a:r>
            <a:r>
              <a:rPr lang="en-GB" sz="1400" dirty="0">
                <a:solidFill>
                  <a:srgbClr val="3D3D3D"/>
                </a:solidFill>
                <a:latin typeface="Noto Sans"/>
                <a:ea typeface="Noto Sans"/>
                <a:cs typeface="Noto Sans"/>
              </a:rPr>
              <a:t>discounts and offers to support your wellbeing</a:t>
            </a:r>
            <a:endParaRPr lang="en-GB" sz="1400" dirty="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9" name="TextBox 22">
            <a:extLst>
              <a:ext uri="{FF2B5EF4-FFF2-40B4-BE49-F238E27FC236}">
                <a16:creationId xmlns:a16="http://schemas.microsoft.com/office/drawing/2014/main" id="{383B48C0-3EB5-D404-1B46-DDF202FA734D}"/>
              </a:ext>
            </a:extLst>
          </p:cNvPr>
          <p:cNvSpPr txBox="1"/>
          <p:nvPr/>
        </p:nvSpPr>
        <p:spPr>
          <a:xfrm>
            <a:off x="582415" y="4135945"/>
            <a:ext cx="1912528" cy="52322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dirty="0">
                <a:solidFill>
                  <a:srgbClr val="3D3D3D"/>
                </a:solidFill>
                <a:latin typeface="Noto Sans"/>
                <a:ea typeface="Noto Sans"/>
                <a:cs typeface="Noto Sans"/>
              </a:rPr>
              <a:t>Increased </a:t>
            </a:r>
            <a:r>
              <a:rPr lang="en-GB" sz="1400" dirty="0">
                <a:solidFill>
                  <a:srgbClr val="3D3D3D"/>
                </a:solidFill>
                <a:latin typeface="Noto Sans"/>
                <a:ea typeface="Noto Sans"/>
                <a:cs typeface="Noto Sans"/>
              </a:rPr>
              <a:t>earning potential</a:t>
            </a:r>
            <a:endParaRPr lang="en-GB" sz="1400" dirty="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Tree>
    <p:extLst>
      <p:ext uri="{BB962C8B-B14F-4D97-AF65-F5344CB8AC3E}">
        <p14:creationId xmlns:p14="http://schemas.microsoft.com/office/powerpoint/2010/main" val="255084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8C8A4-2A26-1A26-43E4-5BAD72B3D96A}"/>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A49D5F3-831A-E033-E853-4A77172F1FB4}"/>
              </a:ext>
            </a:extLst>
          </p:cNvPr>
          <p:cNvSpPr>
            <a:spLocks noGrp="1"/>
          </p:cNvSpPr>
          <p:nvPr>
            <p:ph type="title"/>
          </p:nvPr>
        </p:nvSpPr>
        <p:spPr>
          <a:xfrm>
            <a:off x="323850" y="273844"/>
            <a:ext cx="8124289" cy="1019857"/>
          </a:xfrm>
        </p:spPr>
        <p:txBody>
          <a:bodyPr vert="horz" lIns="91440" tIns="45720" rIns="91440" bIns="45720" rtlCol="0" anchor="t">
            <a:noAutofit/>
          </a:bodyPr>
          <a:lstStyle/>
          <a:p>
            <a:r>
              <a:rPr lang="en-GB" sz="3200" b="1" dirty="0">
                <a:latin typeface="Noto Sans"/>
                <a:ea typeface="Noto Sans"/>
                <a:cs typeface="Noto Sans"/>
              </a:rPr>
              <a:t>ICE student membership</a:t>
            </a:r>
            <a:endParaRPr lang="en-US" dirty="0"/>
          </a:p>
          <a:p>
            <a:endParaRPr lang="en-US" sz="2700" dirty="0"/>
          </a:p>
        </p:txBody>
      </p:sp>
      <p:sp>
        <p:nvSpPr>
          <p:cNvPr id="6" name="Title 1">
            <a:extLst>
              <a:ext uri="{FF2B5EF4-FFF2-40B4-BE49-F238E27FC236}">
                <a16:creationId xmlns:a16="http://schemas.microsoft.com/office/drawing/2014/main" id="{64D33620-1A69-17D0-91F0-12F81B0B5413}"/>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pic>
        <p:nvPicPr>
          <p:cNvPr id="2" name="Online Media 1" title="Free student membership | ICE">
            <a:hlinkClick r:id="" action="ppaction://media"/>
            <a:extLst>
              <a:ext uri="{FF2B5EF4-FFF2-40B4-BE49-F238E27FC236}">
                <a16:creationId xmlns:a16="http://schemas.microsoft.com/office/drawing/2014/main" id="{C1861CAD-2300-ABC2-3422-414D6D9C5EA6}"/>
              </a:ext>
            </a:extLst>
          </p:cNvPr>
          <p:cNvPicPr>
            <a:picLocks noRot="1" noChangeAspect="1"/>
          </p:cNvPicPr>
          <p:nvPr>
            <a:videoFile r:link="rId1"/>
          </p:nvPr>
        </p:nvPicPr>
        <p:blipFill>
          <a:blip r:embed="rId4"/>
          <a:stretch>
            <a:fillRect/>
          </a:stretch>
        </p:blipFill>
        <p:spPr>
          <a:xfrm>
            <a:off x="323056" y="1005482"/>
            <a:ext cx="6363693" cy="3596879"/>
          </a:xfrm>
          <a:prstGeom prst="rect">
            <a:avLst/>
          </a:prstGeom>
        </p:spPr>
      </p:pic>
    </p:spTree>
    <p:extLst>
      <p:ext uri="{BB962C8B-B14F-4D97-AF65-F5344CB8AC3E}">
        <p14:creationId xmlns:p14="http://schemas.microsoft.com/office/powerpoint/2010/main" val="4201607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1F682D-3914-E1E1-D8B3-23AE3449384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79DE5E3-BCBD-86F0-2DA2-1F52EFBDE699}"/>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dirty="0">
                <a:latin typeface="Noto Sans"/>
                <a:ea typeface="Noto Sans"/>
                <a:cs typeface="Noto Sans"/>
              </a:rPr>
              <a:t>Get career ready</a:t>
            </a:r>
          </a:p>
          <a:p>
            <a:endParaRPr lang="en-US" sz="2700" dirty="0"/>
          </a:p>
        </p:txBody>
      </p:sp>
      <p:sp>
        <p:nvSpPr>
          <p:cNvPr id="6" name="Title 1">
            <a:extLst>
              <a:ext uri="{FF2B5EF4-FFF2-40B4-BE49-F238E27FC236}">
                <a16:creationId xmlns:a16="http://schemas.microsoft.com/office/drawing/2014/main" id="{E9A86E99-0E67-60F2-4FCC-3E1EFE8A0186}"/>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pic>
        <p:nvPicPr>
          <p:cNvPr id="2" name="Picture 1" descr="A man and woman having an informal work meeting over coffee">
            <a:extLst>
              <a:ext uri="{FF2B5EF4-FFF2-40B4-BE49-F238E27FC236}">
                <a16:creationId xmlns:a16="http://schemas.microsoft.com/office/drawing/2014/main" id="{43E132B5-571B-BF3E-200A-DFCD1A67609E}"/>
              </a:ext>
            </a:extLst>
          </p:cNvPr>
          <p:cNvPicPr>
            <a:picLocks noChangeAspect="1" noChangeArrowheads="1"/>
          </p:cNvPicPr>
          <p:nvPr/>
        </p:nvPicPr>
        <p:blipFill rotWithShape="1">
          <a:blip r:embed="rId3" cstate="hqprint">
            <a:extLst>
              <a:ext uri="{28A0092B-C50C-407E-A947-70E740481C1C}">
                <a14:useLocalDpi xmlns:a14="http://schemas.microsoft.com/office/drawing/2010/main"/>
              </a:ext>
            </a:extLst>
          </a:blip>
          <a:srcRect t="21206" b="16744"/>
          <a:stretch/>
        </p:blipFill>
        <p:spPr bwMode="auto">
          <a:xfrm>
            <a:off x="252000" y="1653710"/>
            <a:ext cx="4140000" cy="1712913"/>
          </a:xfrm>
          <a:prstGeom prst="rect">
            <a:avLst/>
          </a:prstGeom>
          <a:extLst>
            <a:ext uri="{909E8E84-426E-40DD-AFC4-6F175D3DCCD1}">
              <a14:hiddenFill xmlns:a14="http://schemas.microsoft.com/office/drawing/2010/main">
                <a:solidFill>
                  <a:srgbClr val="FFFFFF"/>
                </a:solidFill>
              </a14:hiddenFill>
            </a:ext>
          </a:extLst>
        </p:spPr>
      </p:pic>
      <p:sp>
        <p:nvSpPr>
          <p:cNvPr id="3" name="Text Placeholder 12">
            <a:extLst>
              <a:ext uri="{FF2B5EF4-FFF2-40B4-BE49-F238E27FC236}">
                <a16:creationId xmlns:a16="http://schemas.microsoft.com/office/drawing/2014/main" id="{FAD79C41-EE92-F149-8D05-57941C782A98}"/>
              </a:ext>
            </a:extLst>
          </p:cNvPr>
          <p:cNvSpPr>
            <a:spLocks noGrp="1"/>
          </p:cNvSpPr>
          <p:nvPr/>
        </p:nvSpPr>
        <p:spPr>
          <a:xfrm>
            <a:off x="260283" y="1277938"/>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dirty="0">
                <a:latin typeface="Noto Sans"/>
                <a:ea typeface="Noto Sans"/>
                <a:cs typeface="Arial"/>
              </a:rPr>
              <a:t>Careers talks</a:t>
            </a:r>
          </a:p>
        </p:txBody>
      </p:sp>
      <p:sp>
        <p:nvSpPr>
          <p:cNvPr id="4" name="Text Placeholder 14">
            <a:extLst>
              <a:ext uri="{FF2B5EF4-FFF2-40B4-BE49-F238E27FC236}">
                <a16:creationId xmlns:a16="http://schemas.microsoft.com/office/drawing/2014/main" id="{A74CEB65-3195-5148-A574-7E5CE7622E03}"/>
              </a:ext>
            </a:extLst>
          </p:cNvPr>
          <p:cNvSpPr>
            <a:spLocks noGrp="1"/>
          </p:cNvSpPr>
          <p:nvPr/>
        </p:nvSpPr>
        <p:spPr>
          <a:xfrm>
            <a:off x="4752000" y="1274198"/>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dirty="0">
                <a:latin typeface="Noto Sans"/>
                <a:ea typeface="Noto Sans"/>
                <a:cs typeface="Arial"/>
              </a:rPr>
              <a:t>ICE Guide to Careers in Civil Engineering</a:t>
            </a:r>
          </a:p>
        </p:txBody>
      </p:sp>
      <p:sp>
        <p:nvSpPr>
          <p:cNvPr id="7" name="TextBox 26">
            <a:extLst>
              <a:ext uri="{FF2B5EF4-FFF2-40B4-BE49-F238E27FC236}">
                <a16:creationId xmlns:a16="http://schemas.microsoft.com/office/drawing/2014/main" id="{5ACA2102-E8F9-F13F-5E07-6CA36E016F7E}"/>
              </a:ext>
            </a:extLst>
          </p:cNvPr>
          <p:cNvSpPr txBox="1"/>
          <p:nvPr/>
        </p:nvSpPr>
        <p:spPr>
          <a:xfrm>
            <a:off x="1294059" y="3593627"/>
            <a:ext cx="3001349"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Get industry insight and practical tips from recent graduates through our webinar series.</a:t>
            </a:r>
            <a:endParaRPr lang="en-US" sz="1400" b="0" dirty="0">
              <a:solidFill>
                <a:schemeClr val="tx1">
                  <a:lumMod val="76000"/>
                  <a:lumOff val="24000"/>
                </a:schemeClr>
              </a:solidFill>
              <a:latin typeface="Noto Sans"/>
              <a:ea typeface="Noto Sans"/>
              <a:cs typeface="Arial"/>
            </a:endParaRPr>
          </a:p>
        </p:txBody>
      </p:sp>
      <p:pic>
        <p:nvPicPr>
          <p:cNvPr id="8" name="Picture 7" descr="A group of devices with a screen on&#10;&#10;Description automatically generated with medium confidence">
            <a:extLst>
              <a:ext uri="{FF2B5EF4-FFF2-40B4-BE49-F238E27FC236}">
                <a16:creationId xmlns:a16="http://schemas.microsoft.com/office/drawing/2014/main" id="{9A680956-1EE8-CFF7-2D29-CF622C4315D3}"/>
              </a:ext>
            </a:extLst>
          </p:cNvPr>
          <p:cNvPicPr>
            <a:picLocks noChangeAspect="1"/>
          </p:cNvPicPr>
          <p:nvPr/>
        </p:nvPicPr>
        <p:blipFill rotWithShape="1">
          <a:blip r:embed="rId4"/>
          <a:srcRect t="22633" b="18888"/>
          <a:stretch/>
        </p:blipFill>
        <p:spPr>
          <a:xfrm>
            <a:off x="4752000" y="1642152"/>
            <a:ext cx="4140000" cy="1712913"/>
          </a:xfrm>
          <a:prstGeom prst="rect">
            <a:avLst/>
          </a:prstGeom>
        </p:spPr>
      </p:pic>
      <p:sp>
        <p:nvSpPr>
          <p:cNvPr id="9" name="TextBox 9">
            <a:extLst>
              <a:ext uri="{FF2B5EF4-FFF2-40B4-BE49-F238E27FC236}">
                <a16:creationId xmlns:a16="http://schemas.microsoft.com/office/drawing/2014/main" id="{8F66FA51-E679-4B65-B064-37F70DA22B2A}"/>
              </a:ext>
            </a:extLst>
          </p:cNvPr>
          <p:cNvSpPr txBox="1"/>
          <p:nvPr/>
        </p:nvSpPr>
        <p:spPr>
          <a:xfrm>
            <a:off x="4752001" y="3577528"/>
            <a:ext cx="4140000"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The definitive free guide to help plan your career in civil engineering. Download the app or view online.</a:t>
            </a:r>
            <a:endParaRPr lang="en-US" sz="1400" b="0" dirty="0">
              <a:solidFill>
                <a:schemeClr val="tx1">
                  <a:lumMod val="76000"/>
                  <a:lumOff val="24000"/>
                </a:schemeClr>
              </a:solidFill>
              <a:latin typeface="Noto Sans"/>
              <a:ea typeface="Noto Sans"/>
              <a:cs typeface="Arial"/>
            </a:endParaRPr>
          </a:p>
        </p:txBody>
      </p:sp>
      <p:sp>
        <p:nvSpPr>
          <p:cNvPr id="10" name="TextBox 13">
            <a:extLst>
              <a:ext uri="{FF2B5EF4-FFF2-40B4-BE49-F238E27FC236}">
                <a16:creationId xmlns:a16="http://schemas.microsoft.com/office/drawing/2014/main" id="{C0CE66F9-236F-ED46-7482-0E8D364CDA84}"/>
              </a:ext>
            </a:extLst>
          </p:cNvPr>
          <p:cNvSpPr txBox="1"/>
          <p:nvPr/>
        </p:nvSpPr>
        <p:spPr>
          <a:xfrm>
            <a:off x="5203391" y="4508474"/>
            <a:ext cx="2224347"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400" b="0" dirty="0">
                <a:solidFill>
                  <a:srgbClr val="007C92"/>
                </a:solidFill>
                <a:latin typeface="Noto Sans"/>
                <a:ea typeface="Noto Sans"/>
                <a:cs typeface="Arial"/>
                <a:hlinkClick r:id="rId5"/>
              </a:rPr>
              <a:t>ice.org.uk/</a:t>
            </a:r>
            <a:r>
              <a:rPr lang="en-US" sz="1400" dirty="0">
                <a:solidFill>
                  <a:srgbClr val="007C92"/>
                </a:solidFill>
                <a:latin typeface="Noto Sans"/>
                <a:ea typeface="Noto Sans"/>
                <a:cs typeface="Arial"/>
                <a:hlinkClick r:id="rId5"/>
              </a:rPr>
              <a:t>careersguide</a:t>
            </a:r>
            <a:endParaRPr lang="en-US" sz="1400" b="0" i="0" u="none" strike="noStrike" kern="1200" dirty="0">
              <a:solidFill>
                <a:srgbClr val="007C92"/>
              </a:solidFill>
              <a:latin typeface="Noto Sans"/>
              <a:ea typeface="Noto Sans"/>
              <a:cs typeface="Arial"/>
            </a:endParaRPr>
          </a:p>
        </p:txBody>
      </p:sp>
      <p:pic>
        <p:nvPicPr>
          <p:cNvPr id="11" name="Picture 10">
            <a:hlinkClick r:id="rId6"/>
            <a:extLst>
              <a:ext uri="{FF2B5EF4-FFF2-40B4-BE49-F238E27FC236}">
                <a16:creationId xmlns:a16="http://schemas.microsoft.com/office/drawing/2014/main" id="{6B60CDE0-196F-E378-B9CB-3E7C462D3D81}"/>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4852938" y="4509239"/>
            <a:ext cx="280269" cy="280269"/>
          </a:xfrm>
          <a:prstGeom prst="rect">
            <a:avLst/>
          </a:prstGeom>
        </p:spPr>
      </p:pic>
      <p:pic>
        <p:nvPicPr>
          <p:cNvPr id="13" name="Picture 12" descr="A qr code on a white background&#10;&#10;AI-generated content may be incorrect.">
            <a:extLst>
              <a:ext uri="{FF2B5EF4-FFF2-40B4-BE49-F238E27FC236}">
                <a16:creationId xmlns:a16="http://schemas.microsoft.com/office/drawing/2014/main" id="{A1D27E8E-3C27-38A7-4C8A-1FBFE60B3639}"/>
              </a:ext>
            </a:extLst>
          </p:cNvPr>
          <p:cNvPicPr>
            <a:picLocks noChangeAspect="1"/>
          </p:cNvPicPr>
          <p:nvPr/>
        </p:nvPicPr>
        <p:blipFill>
          <a:blip r:embed="rId8"/>
          <a:stretch>
            <a:fillRect/>
          </a:stretch>
        </p:blipFill>
        <p:spPr>
          <a:xfrm>
            <a:off x="251991" y="3590562"/>
            <a:ext cx="964558" cy="964558"/>
          </a:xfrm>
          <a:prstGeom prst="rect">
            <a:avLst/>
          </a:prstGeom>
        </p:spPr>
      </p:pic>
    </p:spTree>
    <p:extLst>
      <p:ext uri="{BB962C8B-B14F-4D97-AF65-F5344CB8AC3E}">
        <p14:creationId xmlns:p14="http://schemas.microsoft.com/office/powerpoint/2010/main" val="3403449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B7D02-5027-21E4-EDDF-F1784F19911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1F8803D-4E9E-2D54-8847-8803F9BC5404}"/>
              </a:ext>
            </a:extLst>
          </p:cNvPr>
          <p:cNvSpPr>
            <a:spLocks noGrp="1"/>
          </p:cNvSpPr>
          <p:nvPr>
            <p:ph type="title"/>
          </p:nvPr>
        </p:nvSpPr>
        <p:spPr/>
        <p:txBody>
          <a:bodyPr/>
          <a:lstStyle/>
          <a:p>
            <a:r>
              <a:rPr lang="en-GB" sz="3200" b="1" dirty="0">
                <a:latin typeface="Noto Sans"/>
                <a:ea typeface="Noto Sans"/>
                <a:cs typeface="Noto Sans"/>
              </a:rPr>
              <a:t>Achieve a professional qualification</a:t>
            </a:r>
            <a:endParaRPr lang="en-US" dirty="0"/>
          </a:p>
        </p:txBody>
      </p:sp>
      <p:pic>
        <p:nvPicPr>
          <p:cNvPr id="2" name="Picture 1">
            <a:extLst>
              <a:ext uri="{FF2B5EF4-FFF2-40B4-BE49-F238E27FC236}">
                <a16:creationId xmlns:a16="http://schemas.microsoft.com/office/drawing/2014/main" id="{D339B8CE-08A6-1C4B-9847-C88524E4A84C}"/>
              </a:ext>
            </a:extLst>
          </p:cNvPr>
          <p:cNvPicPr>
            <a:picLocks noGrp="1" noChangeAspect="1"/>
          </p:cNvPicPr>
          <p:nvPr/>
        </p:nvPicPr>
        <p:blipFill>
          <a:blip r:embed="rId3" cstate="hqprint">
            <a:extLst>
              <a:ext uri="{28A0092B-C50C-407E-A947-70E740481C1C}">
                <a14:useLocalDpi xmlns:a14="http://schemas.microsoft.com/office/drawing/2010/main"/>
              </a:ext>
            </a:extLst>
          </a:blip>
          <a:srcRect/>
          <a:stretch/>
        </p:blipFill>
        <p:spPr>
          <a:xfrm>
            <a:off x="252000" y="2196094"/>
            <a:ext cx="2648176" cy="1712913"/>
          </a:xfrm>
          <a:prstGeom prst="rect">
            <a:avLst/>
          </a:prstGeom>
        </p:spPr>
      </p:pic>
      <p:pic>
        <p:nvPicPr>
          <p:cNvPr id="3" name="Picture 2">
            <a:extLst>
              <a:ext uri="{FF2B5EF4-FFF2-40B4-BE49-F238E27FC236}">
                <a16:creationId xmlns:a16="http://schemas.microsoft.com/office/drawing/2014/main" id="{75853BD4-E319-2445-9C09-7A001D99634D}"/>
              </a:ext>
            </a:extLst>
          </p:cNvPr>
          <p:cNvPicPr>
            <a:picLocks noGrp="1"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3248999" y="2196094"/>
            <a:ext cx="2647950" cy="1712913"/>
          </a:xfrm>
          <a:prstGeom prst="rect">
            <a:avLst/>
          </a:prstGeom>
        </p:spPr>
      </p:pic>
      <p:pic>
        <p:nvPicPr>
          <p:cNvPr id="4" name="Picture 3" descr="A group of people sitting at a table&#10;&#10;Description automatically generated with low confidence">
            <a:extLst>
              <a:ext uri="{FF2B5EF4-FFF2-40B4-BE49-F238E27FC236}">
                <a16:creationId xmlns:a16="http://schemas.microsoft.com/office/drawing/2014/main" id="{6CB3A26D-4B13-4454-8EAD-35499B1E1B62}"/>
              </a:ext>
            </a:extLst>
          </p:cNvPr>
          <p:cNvPicPr>
            <a:picLocks noChangeAspect="1"/>
          </p:cNvPicPr>
          <p:nvPr/>
        </p:nvPicPr>
        <p:blipFill rotWithShape="1">
          <a:blip r:embed="rId5"/>
          <a:srcRect b="8624"/>
          <a:stretch/>
        </p:blipFill>
        <p:spPr>
          <a:xfrm>
            <a:off x="6244574" y="2196094"/>
            <a:ext cx="2649600" cy="1712913"/>
          </a:xfrm>
          <a:prstGeom prst="rect">
            <a:avLst/>
          </a:prstGeom>
        </p:spPr>
      </p:pic>
      <p:sp>
        <p:nvSpPr>
          <p:cNvPr id="6" name="Text Placeholder 12">
            <a:extLst>
              <a:ext uri="{FF2B5EF4-FFF2-40B4-BE49-F238E27FC236}">
                <a16:creationId xmlns:a16="http://schemas.microsoft.com/office/drawing/2014/main" id="{FAD79C41-EE92-F149-8D05-57941C782A98}"/>
              </a:ext>
            </a:extLst>
          </p:cNvPr>
          <p:cNvSpPr>
            <a:spLocks noGrp="1"/>
          </p:cNvSpPr>
          <p:nvPr/>
        </p:nvSpPr>
        <p:spPr>
          <a:xfrm>
            <a:off x="252000" y="1820322"/>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Noto Sans"/>
                <a:ea typeface="Noto Sans"/>
                <a:cs typeface="Arial"/>
              </a:rPr>
              <a:t>Academic qualifications</a:t>
            </a:r>
          </a:p>
        </p:txBody>
      </p:sp>
      <p:sp>
        <p:nvSpPr>
          <p:cNvPr id="7" name="Text Placeholder 13">
            <a:extLst>
              <a:ext uri="{FF2B5EF4-FFF2-40B4-BE49-F238E27FC236}">
                <a16:creationId xmlns:a16="http://schemas.microsoft.com/office/drawing/2014/main" id="{F41CAD2C-F7BF-E543-862C-02D4844F28A3}"/>
              </a:ext>
            </a:extLst>
          </p:cNvPr>
          <p:cNvSpPr>
            <a:spLocks noGrp="1"/>
          </p:cNvSpPr>
          <p:nvPr/>
        </p:nvSpPr>
        <p:spPr>
          <a:xfrm>
            <a:off x="3248999" y="1820322"/>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Noto Sans"/>
                <a:ea typeface="Noto Sans"/>
                <a:cs typeface="Arial"/>
              </a:rPr>
              <a:t>Work experience</a:t>
            </a:r>
          </a:p>
        </p:txBody>
      </p:sp>
      <p:sp>
        <p:nvSpPr>
          <p:cNvPr id="8" name="Text Placeholder 14">
            <a:extLst>
              <a:ext uri="{FF2B5EF4-FFF2-40B4-BE49-F238E27FC236}">
                <a16:creationId xmlns:a16="http://schemas.microsoft.com/office/drawing/2014/main" id="{A74CEB65-3195-5148-A574-7E5CE7622E03}"/>
              </a:ext>
            </a:extLst>
          </p:cNvPr>
          <p:cNvSpPr>
            <a:spLocks noGrp="1"/>
          </p:cNvSpPr>
          <p:nvPr/>
        </p:nvSpPr>
        <p:spPr>
          <a:xfrm>
            <a:off x="6245998" y="1820322"/>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Noto Sans"/>
                <a:ea typeface="Noto Sans"/>
                <a:cs typeface="Arial"/>
              </a:rPr>
              <a:t>Professional Review</a:t>
            </a:r>
          </a:p>
        </p:txBody>
      </p:sp>
      <p:sp>
        <p:nvSpPr>
          <p:cNvPr id="9" name="TextBox 21">
            <a:extLst>
              <a:ext uri="{FF2B5EF4-FFF2-40B4-BE49-F238E27FC236}">
                <a16:creationId xmlns:a16="http://schemas.microsoft.com/office/drawing/2014/main" id="{ACA19B43-89C9-A54B-AEEB-C402B4B7EF91}"/>
              </a:ext>
            </a:extLst>
          </p:cNvPr>
          <p:cNvSpPr txBox="1"/>
          <p:nvPr/>
        </p:nvSpPr>
        <p:spPr>
          <a:xfrm>
            <a:off x="247396" y="4147691"/>
            <a:ext cx="8634666" cy="422405"/>
          </a:xfrm>
          <a:custGeom>
            <a:avLst/>
            <a:gdLst>
              <a:gd name="connsiteX0" fmla="*/ 0 w 8642604"/>
              <a:gd name="connsiteY0" fmla="*/ 0 h 355276"/>
              <a:gd name="connsiteX1" fmla="*/ 864260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527510 w 8642604"/>
              <a:gd name="connsiteY2" fmla="*/ 234703 h 355276"/>
              <a:gd name="connsiteX3" fmla="*/ 8642604 w 8642604"/>
              <a:gd name="connsiteY3" fmla="*/ 355276 h 355276"/>
              <a:gd name="connsiteX4" fmla="*/ 0 w 8642604"/>
              <a:gd name="connsiteY4" fmla="*/ 355276 h 355276"/>
              <a:gd name="connsiteX5" fmla="*/ 0 w 8642604"/>
              <a:gd name="connsiteY5" fmla="*/ 0 h 355276"/>
              <a:gd name="connsiteX0" fmla="*/ 0 w 8642604"/>
              <a:gd name="connsiteY0" fmla="*/ 0 h 355276"/>
              <a:gd name="connsiteX1" fmla="*/ 8322564 w 8642604"/>
              <a:gd name="connsiteY1" fmla="*/ 0 h 355276"/>
              <a:gd name="connsiteX2" fmla="*/ 8634666 w 8642604"/>
              <a:gd name="connsiteY2" fmla="*/ 179934 h 355276"/>
              <a:gd name="connsiteX3" fmla="*/ 8642604 w 8642604"/>
              <a:gd name="connsiteY3" fmla="*/ 355276 h 355276"/>
              <a:gd name="connsiteX4" fmla="*/ 0 w 8642604"/>
              <a:gd name="connsiteY4" fmla="*/ 355276 h 355276"/>
              <a:gd name="connsiteX5" fmla="*/ 0 w 8642604"/>
              <a:gd name="connsiteY5" fmla="*/ 0 h 355276"/>
              <a:gd name="connsiteX0" fmla="*/ 0 w 8634666"/>
              <a:gd name="connsiteY0" fmla="*/ 0 h 357657"/>
              <a:gd name="connsiteX1" fmla="*/ 8322564 w 8634666"/>
              <a:gd name="connsiteY1" fmla="*/ 0 h 357657"/>
              <a:gd name="connsiteX2" fmla="*/ 8634666 w 8634666"/>
              <a:gd name="connsiteY2" fmla="*/ 179934 h 357657"/>
              <a:gd name="connsiteX3" fmla="*/ 8337804 w 8634666"/>
              <a:gd name="connsiteY3" fmla="*/ 357657 h 357657"/>
              <a:gd name="connsiteX4" fmla="*/ 0 w 8634666"/>
              <a:gd name="connsiteY4" fmla="*/ 355276 h 357657"/>
              <a:gd name="connsiteX5" fmla="*/ 0 w 8634666"/>
              <a:gd name="connsiteY5" fmla="*/ 0 h 35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666" h="357657">
                <a:moveTo>
                  <a:pt x="0" y="0"/>
                </a:moveTo>
                <a:lnTo>
                  <a:pt x="8322564" y="0"/>
                </a:lnTo>
                <a:lnTo>
                  <a:pt x="8634666" y="179934"/>
                </a:lnTo>
                <a:lnTo>
                  <a:pt x="8337804" y="357657"/>
                </a:lnTo>
                <a:lnTo>
                  <a:pt x="0" y="355276"/>
                </a:lnTo>
                <a:lnTo>
                  <a:pt x="0" y="0"/>
                </a:lnTo>
                <a:close/>
              </a:path>
            </a:pathLst>
          </a:custGeom>
          <a:solidFill>
            <a:srgbClr val="7094AA"/>
          </a:solidFill>
        </p:spPr>
        <p:txBody>
          <a:bodyPr wrap="square" lIns="72000" tIns="144000" rIns="0" bIns="0" rtlCol="0" anchor="t" anchorCtr="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b="0" i="0" u="none" strike="noStrike" kern="1200" dirty="0">
              <a:solidFill>
                <a:schemeClr val="bg1"/>
              </a:solidFill>
              <a:latin typeface="Arial" panose="020B0604020202020204" pitchFamily="34" charset="0"/>
              <a:cs typeface="Arial" panose="020B0604020202020204" pitchFamily="34" charset="0"/>
            </a:endParaRPr>
          </a:p>
        </p:txBody>
      </p:sp>
      <p:sp>
        <p:nvSpPr>
          <p:cNvPr id="10" name="TextBox 22">
            <a:extLst>
              <a:ext uri="{FF2B5EF4-FFF2-40B4-BE49-F238E27FC236}">
                <a16:creationId xmlns:a16="http://schemas.microsoft.com/office/drawing/2014/main" id="{54949FBB-44D3-254D-BDA9-D0D3C731AE73}"/>
              </a:ext>
            </a:extLst>
          </p:cNvPr>
          <p:cNvSpPr txBox="1"/>
          <p:nvPr/>
        </p:nvSpPr>
        <p:spPr>
          <a:xfrm>
            <a:off x="252000" y="4205004"/>
            <a:ext cx="8634666" cy="307777"/>
          </a:xfrm>
          <a:prstGeom prst="rect">
            <a:avLst/>
          </a:prstGeom>
          <a:noFill/>
        </p:spPr>
        <p:txBody>
          <a:bodyPr wrap="square" lIns="91440" tIns="45720" rIns="91440" bIns="45720"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dirty="0">
                <a:solidFill>
                  <a:schemeClr val="bg1"/>
                </a:solidFill>
                <a:latin typeface="Noto Sans"/>
                <a:ea typeface="Noto Sans"/>
                <a:cs typeface="Arial"/>
              </a:rPr>
              <a:t>Continuing Professional Development (CPD)</a:t>
            </a:r>
          </a:p>
        </p:txBody>
      </p:sp>
      <p:sp>
        <p:nvSpPr>
          <p:cNvPr id="12" name="Rectangle 11">
            <a:extLst>
              <a:ext uri="{FF2B5EF4-FFF2-40B4-BE49-F238E27FC236}">
                <a16:creationId xmlns:a16="http://schemas.microsoft.com/office/drawing/2014/main" id="{E66ABAA8-5732-6543-9C9E-463238E6625B}"/>
              </a:ext>
            </a:extLst>
          </p:cNvPr>
          <p:cNvSpPr/>
          <p:nvPr/>
        </p:nvSpPr>
        <p:spPr>
          <a:xfrm>
            <a:off x="0" y="1094017"/>
            <a:ext cx="9144000" cy="540000"/>
          </a:xfrm>
          <a:prstGeom prst="rect">
            <a:avLst/>
          </a:prstGeom>
          <a:solidFill>
            <a:srgbClr val="7094AA"/>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grpSp>
        <p:nvGrpSpPr>
          <p:cNvPr id="13" name="Group 12">
            <a:extLst>
              <a:ext uri="{FF2B5EF4-FFF2-40B4-BE49-F238E27FC236}">
                <a16:creationId xmlns:a16="http://schemas.microsoft.com/office/drawing/2014/main" id="{557F7CB5-9ADF-3B68-253F-4D7A3AA599CE}"/>
              </a:ext>
            </a:extLst>
          </p:cNvPr>
          <p:cNvGrpSpPr/>
          <p:nvPr/>
        </p:nvGrpSpPr>
        <p:grpSpPr>
          <a:xfrm>
            <a:off x="491551" y="1197370"/>
            <a:ext cx="8539977" cy="334042"/>
            <a:chOff x="491551" y="1197370"/>
            <a:chExt cx="8539977" cy="334042"/>
          </a:xfrm>
        </p:grpSpPr>
        <p:grpSp>
          <p:nvGrpSpPr>
            <p:cNvPr id="14" name="Group 13">
              <a:extLst>
                <a:ext uri="{FF2B5EF4-FFF2-40B4-BE49-F238E27FC236}">
                  <a16:creationId xmlns:a16="http://schemas.microsoft.com/office/drawing/2014/main" id="{37011DFC-6790-4290-86B9-4466B762D4C7}"/>
                </a:ext>
              </a:extLst>
            </p:cNvPr>
            <p:cNvGrpSpPr/>
            <p:nvPr/>
          </p:nvGrpSpPr>
          <p:grpSpPr>
            <a:xfrm>
              <a:off x="491551" y="1197370"/>
              <a:ext cx="7771244" cy="334042"/>
              <a:chOff x="491551" y="1197370"/>
              <a:chExt cx="7771244" cy="334042"/>
            </a:xfrm>
          </p:grpSpPr>
          <p:sp>
            <p:nvSpPr>
              <p:cNvPr id="16" name="Title 1">
                <a:extLst>
                  <a:ext uri="{FF2B5EF4-FFF2-40B4-BE49-F238E27FC236}">
                    <a16:creationId xmlns:a16="http://schemas.microsoft.com/office/drawing/2014/main" id="{EE5401D7-A8F7-3D43-8143-14E6A2827001}"/>
                  </a:ext>
                </a:extLst>
              </p:cNvPr>
              <p:cNvSpPr txBox="1">
                <a:spLocks/>
              </p:cNvSpPr>
              <p:nvPr/>
            </p:nvSpPr>
            <p:spPr>
              <a:xfrm>
                <a:off x="491551" y="1199880"/>
                <a:ext cx="2195012" cy="331532"/>
              </a:xfrm>
              <a:prstGeom prst="rect">
                <a:avLst/>
              </a:prstGeom>
            </p:spPr>
            <p:txBody>
              <a:bodyPr vert="horz" lIns="0" tIns="45720" rIns="91440" bIns="4572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b="1" dirty="0">
                    <a:solidFill>
                      <a:schemeClr val="bg1"/>
                    </a:solidFill>
                    <a:latin typeface="Noto Sans"/>
                    <a:ea typeface="Noto Sans"/>
                    <a:cs typeface="Arial"/>
                  </a:rPr>
                  <a:t>Engineering Technician</a:t>
                </a:r>
              </a:p>
            </p:txBody>
          </p:sp>
          <p:sp>
            <p:nvSpPr>
              <p:cNvPr id="17" name="Title 1">
                <a:extLst>
                  <a:ext uri="{FF2B5EF4-FFF2-40B4-BE49-F238E27FC236}">
                    <a16:creationId xmlns:a16="http://schemas.microsoft.com/office/drawing/2014/main" id="{1F927FCA-57B6-A141-8AF9-7C43CE592CCF}"/>
                  </a:ext>
                </a:extLst>
              </p:cNvPr>
              <p:cNvSpPr txBox="1">
                <a:spLocks/>
              </p:cNvSpPr>
              <p:nvPr/>
            </p:nvSpPr>
            <p:spPr>
              <a:xfrm>
                <a:off x="3510920" y="1197370"/>
                <a:ext cx="2102233" cy="330058"/>
              </a:xfrm>
              <a:prstGeom prst="rect">
                <a:avLst/>
              </a:prstGeom>
            </p:spPr>
            <p:txBody>
              <a:bodyPr vert="horz" lIns="0" tIns="45720" rIns="91440" bIns="4572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b="1" dirty="0">
                    <a:solidFill>
                      <a:schemeClr val="bg1"/>
                    </a:solidFill>
                    <a:latin typeface="Noto Sans"/>
                    <a:ea typeface="Noto Sans"/>
                    <a:cs typeface="Arial"/>
                  </a:rPr>
                  <a:t>Incorporated Engineer</a:t>
                </a:r>
              </a:p>
            </p:txBody>
          </p:sp>
          <p:sp>
            <p:nvSpPr>
              <p:cNvPr id="18" name="Title 1">
                <a:extLst>
                  <a:ext uri="{FF2B5EF4-FFF2-40B4-BE49-F238E27FC236}">
                    <a16:creationId xmlns:a16="http://schemas.microsoft.com/office/drawing/2014/main" id="{E52A7ECA-705A-C241-AF44-484DD0F210D0}"/>
                  </a:ext>
                </a:extLst>
              </p:cNvPr>
              <p:cNvSpPr txBox="1">
                <a:spLocks/>
              </p:cNvSpPr>
              <p:nvPr/>
            </p:nvSpPr>
            <p:spPr>
              <a:xfrm>
                <a:off x="6418027" y="1262199"/>
                <a:ext cx="1844768" cy="265343"/>
              </a:xfrm>
              <a:prstGeom prst="rect">
                <a:avLst/>
              </a:prstGeom>
            </p:spPr>
            <p:txBody>
              <a:bodyPr vert="horz" lIns="0" tIns="45720" rIns="91440" bIns="4572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b="1" dirty="0">
                    <a:solidFill>
                      <a:schemeClr val="bg1"/>
                    </a:solidFill>
                    <a:latin typeface="Noto Sans"/>
                    <a:ea typeface="Noto Sans"/>
                    <a:cs typeface="Arial"/>
                  </a:rPr>
                  <a:t>Chartered Engineer</a:t>
                </a:r>
              </a:p>
            </p:txBody>
          </p:sp>
          <p:cxnSp>
            <p:nvCxnSpPr>
              <p:cNvPr id="19" name="Straight Connector 18">
                <a:extLst>
                  <a:ext uri="{FF2B5EF4-FFF2-40B4-BE49-F238E27FC236}">
                    <a16:creationId xmlns:a16="http://schemas.microsoft.com/office/drawing/2014/main" id="{6F4BD8AE-1F8A-5640-8488-DDE7726682EB}"/>
                  </a:ext>
                </a:extLst>
              </p:cNvPr>
              <p:cNvCxnSpPr>
                <a:cxnSpLocks/>
              </p:cNvCxnSpPr>
              <p:nvPr/>
            </p:nvCxnSpPr>
            <p:spPr>
              <a:xfrm>
                <a:off x="3066270" y="1221646"/>
                <a:ext cx="0" cy="28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A771138-5D08-FF45-BE03-125BDEFA9611}"/>
                  </a:ext>
                </a:extLst>
              </p:cNvPr>
              <p:cNvCxnSpPr>
                <a:cxnSpLocks/>
              </p:cNvCxnSpPr>
              <p:nvPr/>
            </p:nvCxnSpPr>
            <p:spPr>
              <a:xfrm>
                <a:off x="5973377" y="1221646"/>
                <a:ext cx="0" cy="28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5" name="Title 1">
              <a:extLst>
                <a:ext uri="{FF2B5EF4-FFF2-40B4-BE49-F238E27FC236}">
                  <a16:creationId xmlns:a16="http://schemas.microsoft.com/office/drawing/2014/main" id="{4DB6EEA3-8CCA-1B73-0858-BB15263C0896}"/>
                </a:ext>
              </a:extLst>
            </p:cNvPr>
            <p:cNvSpPr txBox="1">
              <a:spLocks/>
            </p:cNvSpPr>
            <p:nvPr/>
          </p:nvSpPr>
          <p:spPr>
            <a:xfrm>
              <a:off x="6900639" y="1242742"/>
              <a:ext cx="2130889" cy="242521"/>
            </a:xfrm>
            <a:prstGeom prst="rect">
              <a:avLst/>
            </a:prstGeom>
          </p:spPr>
          <p:txBody>
            <a:bodyPr vert="horz" lIns="0" tIns="45720" rIns="91440" bIns="4572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1400" b="1" dirty="0">
                <a:solidFill>
                  <a:schemeClr val="bg1"/>
                </a:solidFill>
                <a:latin typeface="Arial"/>
                <a:cs typeface="Arial"/>
              </a:endParaRPr>
            </a:p>
          </p:txBody>
        </p:sp>
      </p:grpSp>
    </p:spTree>
    <p:extLst>
      <p:ext uri="{BB962C8B-B14F-4D97-AF65-F5344CB8AC3E}">
        <p14:creationId xmlns:p14="http://schemas.microsoft.com/office/powerpoint/2010/main" val="15386259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2AE59-1F22-2DD3-79F3-A4EDA5847EE6}"/>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CA32525-D64C-4D3E-5937-25C025270BCF}"/>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dirty="0">
                <a:latin typeface="Noto Sans"/>
                <a:ea typeface="Noto Sans"/>
                <a:cs typeface="Noto Sans"/>
              </a:rPr>
              <a:t>Make your experience count:</a:t>
            </a:r>
            <a:br>
              <a:rPr lang="en-GB" sz="3200" b="1" dirty="0">
                <a:latin typeface="Noto Sans"/>
                <a:ea typeface="Noto Sans"/>
                <a:cs typeface="Noto Sans"/>
              </a:rPr>
            </a:br>
            <a:r>
              <a:rPr lang="en-GB" sz="3200" b="1" dirty="0">
                <a:latin typeface="Noto Sans"/>
                <a:ea typeface="Noto Sans"/>
                <a:cs typeface="Noto Sans"/>
              </a:rPr>
              <a:t>record it </a:t>
            </a:r>
          </a:p>
          <a:p>
            <a:endParaRPr lang="en-US" sz="2700" dirty="0"/>
          </a:p>
        </p:txBody>
      </p:sp>
      <p:sp>
        <p:nvSpPr>
          <p:cNvPr id="6" name="Title 1">
            <a:extLst>
              <a:ext uri="{FF2B5EF4-FFF2-40B4-BE49-F238E27FC236}">
                <a16:creationId xmlns:a16="http://schemas.microsoft.com/office/drawing/2014/main" id="{448F2725-70FE-F40F-D768-C47233458E23}"/>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pic>
        <p:nvPicPr>
          <p:cNvPr id="2" name="Picture 1" descr="Description automatically generated">
            <a:extLst>
              <a:ext uri="{FF2B5EF4-FFF2-40B4-BE49-F238E27FC236}">
                <a16:creationId xmlns:a16="http://schemas.microsoft.com/office/drawing/2014/main" id="{7A9DD24D-16CE-96BD-C412-102BAB2FC95D}"/>
              </a:ext>
            </a:extLst>
          </p:cNvPr>
          <p:cNvPicPr>
            <a:picLocks noChangeAspect="1"/>
          </p:cNvPicPr>
          <p:nvPr/>
        </p:nvPicPr>
        <p:blipFill>
          <a:blip r:embed="rId3"/>
          <a:stretch>
            <a:fillRect/>
          </a:stretch>
        </p:blipFill>
        <p:spPr>
          <a:xfrm>
            <a:off x="6522426" y="1393399"/>
            <a:ext cx="1760635" cy="1569623"/>
          </a:xfrm>
          <a:prstGeom prst="rect">
            <a:avLst/>
          </a:prstGeom>
        </p:spPr>
      </p:pic>
      <p:pic>
        <p:nvPicPr>
          <p:cNvPr id="3" name="Picture 2" descr="A person sitting at a table&#10;&#10;Description automatically generated">
            <a:extLst>
              <a:ext uri="{FF2B5EF4-FFF2-40B4-BE49-F238E27FC236}">
                <a16:creationId xmlns:a16="http://schemas.microsoft.com/office/drawing/2014/main" id="{896FBFDD-1916-B066-D08D-07EC81A61A7B}"/>
              </a:ext>
            </a:extLst>
          </p:cNvPr>
          <p:cNvPicPr>
            <a:picLocks noChangeAspect="1"/>
          </p:cNvPicPr>
          <p:nvPr/>
        </p:nvPicPr>
        <p:blipFill>
          <a:blip r:embed="rId4"/>
          <a:stretch>
            <a:fillRect/>
          </a:stretch>
        </p:blipFill>
        <p:spPr>
          <a:xfrm>
            <a:off x="4604221" y="3156725"/>
            <a:ext cx="1760635" cy="1577928"/>
          </a:xfrm>
          <a:prstGeom prst="rect">
            <a:avLst/>
          </a:prstGeom>
        </p:spPr>
      </p:pic>
      <p:pic>
        <p:nvPicPr>
          <p:cNvPr id="4" name="Picture 3" descr="Description automatically generated">
            <a:extLst>
              <a:ext uri="{FF2B5EF4-FFF2-40B4-BE49-F238E27FC236}">
                <a16:creationId xmlns:a16="http://schemas.microsoft.com/office/drawing/2014/main" id="{78F8FAAA-CCCB-BDA9-1BE0-AC7ED4F870DE}"/>
              </a:ext>
            </a:extLst>
          </p:cNvPr>
          <p:cNvPicPr>
            <a:picLocks noChangeAspect="1"/>
          </p:cNvPicPr>
          <p:nvPr/>
        </p:nvPicPr>
        <p:blipFill>
          <a:blip r:embed="rId5"/>
          <a:stretch>
            <a:fillRect/>
          </a:stretch>
        </p:blipFill>
        <p:spPr>
          <a:xfrm>
            <a:off x="6522426" y="3165030"/>
            <a:ext cx="1760635" cy="1569623"/>
          </a:xfrm>
          <a:prstGeom prst="rect">
            <a:avLst/>
          </a:prstGeom>
        </p:spPr>
      </p:pic>
      <p:pic>
        <p:nvPicPr>
          <p:cNvPr id="7" name="Picture 6" descr="A picture containing outdoor, man, person, skiing&#10;&#10;Description automatically generated">
            <a:extLst>
              <a:ext uri="{FF2B5EF4-FFF2-40B4-BE49-F238E27FC236}">
                <a16:creationId xmlns:a16="http://schemas.microsoft.com/office/drawing/2014/main" id="{7BAA6D1B-CEA7-FFB1-5506-BE4471421B49}"/>
              </a:ext>
            </a:extLst>
          </p:cNvPr>
          <p:cNvPicPr>
            <a:picLocks noChangeAspect="1"/>
          </p:cNvPicPr>
          <p:nvPr/>
        </p:nvPicPr>
        <p:blipFill>
          <a:blip r:embed="rId6"/>
          <a:stretch>
            <a:fillRect/>
          </a:stretch>
        </p:blipFill>
        <p:spPr>
          <a:xfrm>
            <a:off x="4604221" y="1395167"/>
            <a:ext cx="1760635" cy="1569623"/>
          </a:xfrm>
          <a:prstGeom prst="rect">
            <a:avLst/>
          </a:prstGeom>
        </p:spPr>
      </p:pic>
      <p:sp>
        <p:nvSpPr>
          <p:cNvPr id="8" name="Content Placeholder 3">
            <a:extLst>
              <a:ext uri="{FF2B5EF4-FFF2-40B4-BE49-F238E27FC236}">
                <a16:creationId xmlns:a16="http://schemas.microsoft.com/office/drawing/2014/main" id="{321B032E-9C94-849B-8D5A-2D7BAC8B7631}"/>
              </a:ext>
            </a:extLst>
          </p:cNvPr>
          <p:cNvSpPr txBox="1">
            <a:spLocks/>
          </p:cNvSpPr>
          <p:nvPr/>
        </p:nvSpPr>
        <p:spPr>
          <a:xfrm>
            <a:off x="323850" y="1393399"/>
            <a:ext cx="3824512" cy="2824984"/>
          </a:xfrm>
          <a:prstGeom prst="rect">
            <a:avLst/>
          </a:prstGeom>
        </p:spPr>
        <p:txBody>
          <a:bodyPr vert="horz" lIns="91440" tIns="45720" rIns="91440" bIns="45720" rtlCol="0" anchor="t">
            <a:norm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300"/>
              </a:spcAft>
            </a:pPr>
            <a:r>
              <a:rPr lang="en-GB" b="1" dirty="0">
                <a:solidFill>
                  <a:schemeClr val="tx1">
                    <a:lumMod val="65000"/>
                    <a:lumOff val="35000"/>
                  </a:schemeClr>
                </a:solidFill>
                <a:latin typeface="Noto Sans"/>
                <a:ea typeface="Noto Sans"/>
                <a:cs typeface="Arial"/>
              </a:rPr>
              <a:t>It all counts towards your progress to professional qualification.</a:t>
            </a:r>
          </a:p>
          <a:p>
            <a:pPr>
              <a:spcAft>
                <a:spcPts val="300"/>
              </a:spcAft>
            </a:pPr>
            <a:endParaRPr lang="en-GB" dirty="0">
              <a:solidFill>
                <a:schemeClr val="tx1">
                  <a:lumMod val="65000"/>
                  <a:lumOff val="35000"/>
                </a:schemeClr>
              </a:solidFill>
              <a:latin typeface="Noto Sans"/>
              <a:ea typeface="Noto Sans"/>
              <a:cs typeface="Arial"/>
            </a:endParaRPr>
          </a:p>
          <a:p>
            <a:pPr marL="267970" indent="-267970">
              <a:spcAft>
                <a:spcPts val="300"/>
              </a:spcAft>
              <a:buFont typeface="Wingdings" panose="05000000000000000000" pitchFamily="2" charset="2"/>
              <a:buChar char="§"/>
            </a:pPr>
            <a:r>
              <a:rPr lang="en-GB" dirty="0">
                <a:solidFill>
                  <a:schemeClr val="tx1">
                    <a:lumMod val="65000"/>
                    <a:lumOff val="35000"/>
                  </a:schemeClr>
                </a:solidFill>
                <a:latin typeface="Noto Sans"/>
                <a:ea typeface="Noto Sans"/>
                <a:cs typeface="Arial"/>
              </a:rPr>
              <a:t>Summer jobs</a:t>
            </a:r>
          </a:p>
          <a:p>
            <a:pPr marL="267970" indent="-267970">
              <a:spcAft>
                <a:spcPts val="300"/>
              </a:spcAft>
              <a:buFont typeface="Wingdings" panose="05000000000000000000" pitchFamily="2" charset="2"/>
              <a:buChar char="§"/>
            </a:pPr>
            <a:r>
              <a:rPr lang="en-GB" dirty="0">
                <a:solidFill>
                  <a:schemeClr val="tx1">
                    <a:lumMod val="65000"/>
                    <a:lumOff val="35000"/>
                  </a:schemeClr>
                </a:solidFill>
                <a:latin typeface="Noto Sans"/>
                <a:ea typeface="Noto Sans"/>
                <a:cs typeface="Arial"/>
              </a:rPr>
              <a:t>Volunteering projects</a:t>
            </a:r>
          </a:p>
          <a:p>
            <a:pPr marL="267970" indent="-267970">
              <a:spcAft>
                <a:spcPts val="300"/>
              </a:spcAft>
              <a:buFont typeface="Wingdings" panose="05000000000000000000" pitchFamily="2" charset="2"/>
              <a:buChar char="§"/>
            </a:pPr>
            <a:r>
              <a:rPr lang="en-GB" dirty="0">
                <a:solidFill>
                  <a:schemeClr val="tx1">
                    <a:lumMod val="65000"/>
                    <a:lumOff val="35000"/>
                  </a:schemeClr>
                </a:solidFill>
                <a:latin typeface="Noto Sans"/>
                <a:ea typeface="Noto Sans"/>
                <a:cs typeface="Arial"/>
              </a:rPr>
              <a:t>Placements</a:t>
            </a:r>
          </a:p>
          <a:p>
            <a:pPr marL="267970" indent="-267970">
              <a:spcAft>
                <a:spcPts val="300"/>
              </a:spcAft>
              <a:buFont typeface="Wingdings" panose="05000000000000000000" pitchFamily="2" charset="2"/>
              <a:buChar char="§"/>
            </a:pPr>
            <a:r>
              <a:rPr lang="en-GB" dirty="0">
                <a:solidFill>
                  <a:schemeClr val="tx1">
                    <a:lumMod val="65000"/>
                    <a:lumOff val="35000"/>
                  </a:schemeClr>
                </a:solidFill>
                <a:latin typeface="Noto Sans"/>
                <a:ea typeface="Noto Sans"/>
                <a:cs typeface="Arial"/>
              </a:rPr>
              <a:t>Student body roles</a:t>
            </a:r>
          </a:p>
          <a:p>
            <a:pPr marL="267970" indent="-267970">
              <a:spcAft>
                <a:spcPts val="300"/>
              </a:spcAft>
              <a:buFont typeface="Wingdings" panose="05000000000000000000" pitchFamily="2" charset="2"/>
              <a:buChar char="§"/>
            </a:pPr>
            <a:r>
              <a:rPr lang="en-GB" dirty="0">
                <a:solidFill>
                  <a:schemeClr val="tx1">
                    <a:lumMod val="65000"/>
                    <a:lumOff val="35000"/>
                  </a:schemeClr>
                </a:solidFill>
                <a:latin typeface="Noto Sans"/>
                <a:ea typeface="Noto Sans"/>
                <a:cs typeface="Arial"/>
              </a:rPr>
              <a:t>Previous work experience</a:t>
            </a:r>
          </a:p>
        </p:txBody>
      </p:sp>
    </p:spTree>
    <p:extLst>
      <p:ext uri="{BB962C8B-B14F-4D97-AF65-F5344CB8AC3E}">
        <p14:creationId xmlns:p14="http://schemas.microsoft.com/office/powerpoint/2010/main" val="21069264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9B91A-1498-50EA-0A64-49C8A1F9B8C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898438D-DABB-799A-45A9-BDBA4791158E}"/>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dirty="0">
                <a:latin typeface="Noto Sans"/>
                <a:ea typeface="Noto Sans"/>
                <a:cs typeface="Noto Sans"/>
              </a:rPr>
              <a:t>The seven ICE attributes </a:t>
            </a:r>
          </a:p>
          <a:p>
            <a:endParaRPr lang="en-US" sz="2700" dirty="0"/>
          </a:p>
        </p:txBody>
      </p:sp>
      <p:sp>
        <p:nvSpPr>
          <p:cNvPr id="6" name="Title 1">
            <a:extLst>
              <a:ext uri="{FF2B5EF4-FFF2-40B4-BE49-F238E27FC236}">
                <a16:creationId xmlns:a16="http://schemas.microsoft.com/office/drawing/2014/main" id="{86E26B1A-EA44-EC86-5534-9551D0F16FDA}"/>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graphicFrame>
        <p:nvGraphicFramePr>
          <p:cNvPr id="3" name="Content Placeholder 8">
            <a:extLst>
              <a:ext uri="{FF2B5EF4-FFF2-40B4-BE49-F238E27FC236}">
                <a16:creationId xmlns:a16="http://schemas.microsoft.com/office/drawing/2014/main" id="{444901DF-DFB5-9677-1790-4C48B2F15063}"/>
              </a:ext>
            </a:extLst>
          </p:cNvPr>
          <p:cNvGraphicFramePr>
            <a:graphicFrameLocks noGrp="1"/>
          </p:cNvGraphicFramePr>
          <p:nvPr>
            <p:extLst>
              <p:ext uri="{D42A27DB-BD31-4B8C-83A1-F6EECF244321}">
                <p14:modId xmlns:p14="http://schemas.microsoft.com/office/powerpoint/2010/main" val="1107549476"/>
              </p:ext>
            </p:extLst>
          </p:nvPr>
        </p:nvGraphicFramePr>
        <p:xfrm>
          <a:off x="457200" y="1007510"/>
          <a:ext cx="8229600" cy="33940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0" name="TextBox 8">
            <a:extLst>
              <a:ext uri="{FF2B5EF4-FFF2-40B4-BE49-F238E27FC236}">
                <a16:creationId xmlns:a16="http://schemas.microsoft.com/office/drawing/2014/main" id="{B949F14A-3657-CD9C-CA4D-E26E60F957EB}"/>
              </a:ext>
            </a:extLst>
          </p:cNvPr>
          <p:cNvSpPr txBox="1"/>
          <p:nvPr/>
        </p:nvSpPr>
        <p:spPr>
          <a:xfrm>
            <a:off x="1385964" y="4305474"/>
            <a:ext cx="3315041" cy="56630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Bef>
                <a:spcPct val="20000"/>
              </a:spcBef>
            </a:pPr>
            <a:r>
              <a:rPr lang="en-GB" sz="1400" dirty="0">
                <a:solidFill>
                  <a:schemeClr val="tx1">
                    <a:lumMod val="65000"/>
                    <a:lumOff val="35000"/>
                  </a:schemeClr>
                </a:solidFill>
                <a:latin typeface="Noto Sans"/>
                <a:ea typeface="Noto Sans"/>
                <a:cs typeface="Arial"/>
              </a:rPr>
              <a:t>View full details of the ICE attributes: </a:t>
            </a:r>
            <a:endParaRPr lang="en-US" dirty="0">
              <a:solidFill>
                <a:schemeClr val="tx1">
                  <a:lumMod val="65000"/>
                  <a:lumOff val="35000"/>
                </a:schemeClr>
              </a:solidFill>
            </a:endParaRPr>
          </a:p>
          <a:p>
            <a:pPr>
              <a:spcBef>
                <a:spcPct val="20000"/>
              </a:spcBef>
            </a:pPr>
            <a:r>
              <a:rPr lang="en-GB" sz="1400" dirty="0">
                <a:solidFill>
                  <a:schemeClr val="tx1">
                    <a:lumMod val="65000"/>
                    <a:lumOff val="35000"/>
                  </a:schemeClr>
                </a:solidFill>
                <a:latin typeface="Noto Sans"/>
                <a:ea typeface="Noto Sans"/>
                <a:cs typeface="Arial"/>
                <a:hlinkClick r:id="rId8">
                  <a:extLst>
                    <a:ext uri="{A12FA001-AC4F-418D-AE19-62706E023703}">
                      <ahyp:hlinkClr xmlns:ahyp="http://schemas.microsoft.com/office/drawing/2018/hyperlinkcolor" val="tx"/>
                    </a:ext>
                  </a:extLst>
                </a:hlinkClick>
              </a:rPr>
              <a:t>ice.org.uk/attributes</a:t>
            </a:r>
          </a:p>
        </p:txBody>
      </p:sp>
      <p:pic>
        <p:nvPicPr>
          <p:cNvPr id="21" name="Picture 20" descr="A qr code with a few black squares&#10;&#10;AI-generated content may be incorrect.">
            <a:extLst>
              <a:ext uri="{FF2B5EF4-FFF2-40B4-BE49-F238E27FC236}">
                <a16:creationId xmlns:a16="http://schemas.microsoft.com/office/drawing/2014/main" id="{C76EF99B-B1DD-A39F-5368-3688782270D2}"/>
              </a:ext>
            </a:extLst>
          </p:cNvPr>
          <p:cNvPicPr>
            <a:picLocks noChangeAspect="1"/>
          </p:cNvPicPr>
          <p:nvPr/>
        </p:nvPicPr>
        <p:blipFill>
          <a:blip r:embed="rId9"/>
          <a:stretch>
            <a:fillRect/>
          </a:stretch>
        </p:blipFill>
        <p:spPr>
          <a:xfrm>
            <a:off x="454547" y="4190998"/>
            <a:ext cx="798172" cy="790938"/>
          </a:xfrm>
          <a:prstGeom prst="rect">
            <a:avLst/>
          </a:prstGeom>
        </p:spPr>
      </p:pic>
    </p:spTree>
    <p:extLst>
      <p:ext uri="{BB962C8B-B14F-4D97-AF65-F5344CB8AC3E}">
        <p14:creationId xmlns:p14="http://schemas.microsoft.com/office/powerpoint/2010/main" val="108226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A9015-6B9B-6453-8614-064B27491CF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D4F6D11A-E50D-45E7-3AB2-E6B5261A41A6}"/>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dirty="0">
                <a:latin typeface="Noto Sans"/>
                <a:ea typeface="Noto Sans"/>
                <a:cs typeface="Noto Sans"/>
              </a:rPr>
              <a:t>Attribute achievement form</a:t>
            </a:r>
          </a:p>
          <a:p>
            <a:endParaRPr lang="en-US" sz="2700" dirty="0"/>
          </a:p>
        </p:txBody>
      </p:sp>
      <p:sp>
        <p:nvSpPr>
          <p:cNvPr id="6" name="Title 1">
            <a:extLst>
              <a:ext uri="{FF2B5EF4-FFF2-40B4-BE49-F238E27FC236}">
                <a16:creationId xmlns:a16="http://schemas.microsoft.com/office/drawing/2014/main" id="{E396D740-D8D7-A476-42FA-9581658AD20B}"/>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pic>
        <p:nvPicPr>
          <p:cNvPr id="2" name="Picture 1" descr="A screenshot of a computer&#10;&#10;Description automatically generated">
            <a:extLst>
              <a:ext uri="{FF2B5EF4-FFF2-40B4-BE49-F238E27FC236}">
                <a16:creationId xmlns:a16="http://schemas.microsoft.com/office/drawing/2014/main" id="{FCC0EFD7-274F-614A-1DAA-79874DC5FF1E}"/>
              </a:ext>
            </a:extLst>
          </p:cNvPr>
          <p:cNvPicPr>
            <a:picLocks noChangeAspect="1"/>
          </p:cNvPicPr>
          <p:nvPr/>
        </p:nvPicPr>
        <p:blipFill rotWithShape="1">
          <a:blip r:embed="rId3"/>
          <a:srcRect l="13084" t="16433" r="12897" b="7293"/>
          <a:stretch/>
        </p:blipFill>
        <p:spPr>
          <a:xfrm>
            <a:off x="4202073" y="1357846"/>
            <a:ext cx="4670677" cy="2702589"/>
          </a:xfrm>
          <a:prstGeom prst="rect">
            <a:avLst/>
          </a:prstGeom>
          <a:effectLst>
            <a:outerShdw blurRad="50800" dist="50800" dir="5400000" algn="ctr" rotWithShape="0">
              <a:schemeClr val="bg1">
                <a:lumMod val="85000"/>
                <a:alpha val="92000"/>
              </a:schemeClr>
            </a:outerShdw>
            <a:reflection blurRad="6350" stA="52000" endA="300" endPos="35000" dir="5400000" sy="-100000" algn="bl" rotWithShape="0"/>
            <a:softEdge rad="0"/>
          </a:effectLst>
        </p:spPr>
      </p:pic>
      <p:pic>
        <p:nvPicPr>
          <p:cNvPr id="3" name="Picture 2" descr="A screenshot of a computer&#10;&#10;Description automatically generated">
            <a:extLst>
              <a:ext uri="{FF2B5EF4-FFF2-40B4-BE49-F238E27FC236}">
                <a16:creationId xmlns:a16="http://schemas.microsoft.com/office/drawing/2014/main" id="{F762D820-E48B-B412-FC7F-15C9438CD620}"/>
              </a:ext>
            </a:extLst>
          </p:cNvPr>
          <p:cNvPicPr>
            <a:picLocks noChangeAspect="1"/>
          </p:cNvPicPr>
          <p:nvPr/>
        </p:nvPicPr>
        <p:blipFill rotWithShape="1">
          <a:blip r:embed="rId4"/>
          <a:srcRect l="29394" t="28283" r="31288" b="22462"/>
          <a:stretch/>
        </p:blipFill>
        <p:spPr>
          <a:xfrm>
            <a:off x="4383051" y="1812557"/>
            <a:ext cx="3825015" cy="2694028"/>
          </a:xfrm>
          <a:prstGeom prst="rect">
            <a:avLst/>
          </a:prstGeom>
          <a:effectLst>
            <a:outerShdw blurRad="63500" sx="102000" sy="102000" algn="ctr" rotWithShape="0">
              <a:prstClr val="black">
                <a:alpha val="40000"/>
              </a:prstClr>
            </a:outerShdw>
          </a:effectLst>
        </p:spPr>
      </p:pic>
      <p:sp>
        <p:nvSpPr>
          <p:cNvPr id="4" name="Content Placeholder 9">
            <a:extLst>
              <a:ext uri="{FF2B5EF4-FFF2-40B4-BE49-F238E27FC236}">
                <a16:creationId xmlns:a16="http://schemas.microsoft.com/office/drawing/2014/main" id="{589FF7C5-7382-1155-4776-335A1FA57BA9}"/>
              </a:ext>
            </a:extLst>
          </p:cNvPr>
          <p:cNvSpPr txBox="1">
            <a:spLocks/>
          </p:cNvSpPr>
          <p:nvPr/>
        </p:nvSpPr>
        <p:spPr>
          <a:xfrm>
            <a:off x="248680" y="1285104"/>
            <a:ext cx="3891721" cy="1055921"/>
          </a:xfrm>
          <a:prstGeom prst="rect">
            <a:avLst/>
          </a:prstGeom>
        </p:spPr>
        <p:txBody>
          <a:bodyPr lIns="91440" tIns="45720" rIns="91440" bIns="45720" anchor="t">
            <a:norm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indent="0">
              <a:buNone/>
            </a:pPr>
            <a:r>
              <a:rPr lang="en-GB" sz="1400" dirty="0">
                <a:solidFill>
                  <a:schemeClr val="tx1">
                    <a:lumMod val="65000"/>
                    <a:lumOff val="35000"/>
                  </a:schemeClr>
                </a:solidFill>
                <a:latin typeface="Noto Sans"/>
                <a:ea typeface="Noto Sans"/>
                <a:cs typeface="Arial"/>
              </a:rPr>
              <a:t>Record your experience using the attribute achievement form</a:t>
            </a:r>
          </a:p>
          <a:p>
            <a:pPr marL="0" indent="0">
              <a:buNone/>
            </a:pPr>
            <a:endParaRPr lang="en-GB" sz="1400" dirty="0">
              <a:solidFill>
                <a:schemeClr val="tx1">
                  <a:lumMod val="65000"/>
                  <a:lumOff val="35000"/>
                </a:schemeClr>
              </a:solidFill>
              <a:latin typeface="Noto Sans"/>
              <a:ea typeface="Noto Sans"/>
              <a:cs typeface="Arial"/>
            </a:endParaRPr>
          </a:p>
          <a:p>
            <a:pPr marL="0" indent="0">
              <a:buFont typeface="Arial"/>
              <a:buNone/>
            </a:pPr>
            <a:r>
              <a:rPr lang="en-GB" sz="1400" dirty="0">
                <a:solidFill>
                  <a:schemeClr val="tx1">
                    <a:lumMod val="65000"/>
                    <a:lumOff val="35000"/>
                  </a:schemeClr>
                </a:solidFill>
                <a:latin typeface="Noto Sans"/>
                <a:ea typeface="Noto Sans"/>
                <a:cs typeface="Arial"/>
              </a:rPr>
              <a:t>Download it from the ICE website:</a:t>
            </a:r>
            <a:endParaRPr lang="en-GB" dirty="0">
              <a:solidFill>
                <a:prstClr val="black"/>
              </a:solidFill>
              <a:latin typeface="Arial" charset="0"/>
              <a:cs typeface="Arial" charset="0"/>
            </a:endParaRPr>
          </a:p>
          <a:p>
            <a:pPr marL="0" indent="0">
              <a:buNone/>
            </a:pPr>
            <a:endParaRPr lang="en-GB" dirty="0">
              <a:solidFill>
                <a:prstClr val="black"/>
              </a:solidFill>
              <a:latin typeface="Arial" charset="0"/>
              <a:cs typeface="Arial" charset="0"/>
            </a:endParaRPr>
          </a:p>
          <a:p>
            <a:endParaRPr lang="en-GB" dirty="0">
              <a:solidFill>
                <a:srgbClr val="595959"/>
              </a:solidFill>
              <a:latin typeface="Arial" charset="0"/>
              <a:cs typeface="Arial" charset="0"/>
            </a:endParaRPr>
          </a:p>
        </p:txBody>
      </p:sp>
      <p:cxnSp>
        <p:nvCxnSpPr>
          <p:cNvPr id="7" name="Straight Arrow Connector 6">
            <a:extLst>
              <a:ext uri="{FF2B5EF4-FFF2-40B4-BE49-F238E27FC236}">
                <a16:creationId xmlns:a16="http://schemas.microsoft.com/office/drawing/2014/main" id="{18846619-C16E-B48F-A0A8-035B51891988}"/>
              </a:ext>
            </a:extLst>
          </p:cNvPr>
          <p:cNvCxnSpPr>
            <a:cxnSpLocks/>
          </p:cNvCxnSpPr>
          <p:nvPr/>
        </p:nvCxnSpPr>
        <p:spPr>
          <a:xfrm>
            <a:off x="3872753" y="3857420"/>
            <a:ext cx="1144520" cy="203015"/>
          </a:xfrm>
          <a:prstGeom prst="straightConnector1">
            <a:avLst/>
          </a:prstGeom>
          <a:ln>
            <a:solidFill>
              <a:srgbClr val="007A92"/>
            </a:solidFill>
            <a:tailEnd type="triangle"/>
          </a:ln>
        </p:spPr>
        <p:style>
          <a:lnRef idx="2">
            <a:schemeClr val="accent1"/>
          </a:lnRef>
          <a:fillRef idx="0">
            <a:schemeClr val="accent1"/>
          </a:fillRef>
          <a:effectRef idx="1">
            <a:schemeClr val="accent1"/>
          </a:effectRef>
          <a:fontRef idx="minor">
            <a:schemeClr val="tx1"/>
          </a:fontRef>
        </p:style>
      </p:cxnSp>
      <p:sp>
        <p:nvSpPr>
          <p:cNvPr id="8" name="TextBox 8">
            <a:extLst>
              <a:ext uri="{FF2B5EF4-FFF2-40B4-BE49-F238E27FC236}">
                <a16:creationId xmlns:a16="http://schemas.microsoft.com/office/drawing/2014/main" id="{FFF867D3-D0CE-A3D1-50D6-F9F33A4EE2EB}"/>
              </a:ext>
            </a:extLst>
          </p:cNvPr>
          <p:cNvSpPr txBox="1"/>
          <p:nvPr/>
        </p:nvSpPr>
        <p:spPr>
          <a:xfrm>
            <a:off x="251905" y="3616033"/>
            <a:ext cx="3790220" cy="56630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Bef>
                <a:spcPct val="20000"/>
              </a:spcBef>
            </a:pPr>
            <a:r>
              <a:rPr lang="en-GB" sz="1400" dirty="0">
                <a:solidFill>
                  <a:schemeClr val="tx1">
                    <a:lumMod val="65000"/>
                    <a:lumOff val="35000"/>
                  </a:schemeClr>
                </a:solidFill>
                <a:latin typeface="Noto Sans"/>
                <a:ea typeface="Noto Sans"/>
                <a:cs typeface="Arial"/>
              </a:rPr>
              <a:t>Include bullet points under each attribute </a:t>
            </a:r>
            <a:endParaRPr lang="en-US" sz="1400" dirty="0">
              <a:solidFill>
                <a:schemeClr val="tx1">
                  <a:lumMod val="65000"/>
                  <a:lumOff val="35000"/>
                </a:schemeClr>
              </a:solidFill>
              <a:latin typeface="Noto Sans"/>
              <a:ea typeface="Noto Sans"/>
              <a:cs typeface="Arial"/>
            </a:endParaRPr>
          </a:p>
          <a:p>
            <a:pPr>
              <a:spcBef>
                <a:spcPct val="20000"/>
              </a:spcBef>
            </a:pPr>
            <a:endParaRPr lang="en-GB" sz="1400" dirty="0">
              <a:solidFill>
                <a:schemeClr val="tx1">
                  <a:lumMod val="65000"/>
                  <a:lumOff val="35000"/>
                </a:schemeClr>
              </a:solidFill>
              <a:latin typeface="Noto Sans"/>
              <a:ea typeface="Noto Sans"/>
              <a:cs typeface="Arial"/>
            </a:endParaRPr>
          </a:p>
        </p:txBody>
      </p:sp>
      <p:pic>
        <p:nvPicPr>
          <p:cNvPr id="10" name="Picture 9" descr="A qr code with black squares&#10;&#10;AI-generated content may be incorrect.">
            <a:extLst>
              <a:ext uri="{FF2B5EF4-FFF2-40B4-BE49-F238E27FC236}">
                <a16:creationId xmlns:a16="http://schemas.microsoft.com/office/drawing/2014/main" id="{A7DA106A-B20B-5F63-00A5-8007F96DFBF4}"/>
              </a:ext>
            </a:extLst>
          </p:cNvPr>
          <p:cNvPicPr>
            <a:picLocks noChangeAspect="1"/>
          </p:cNvPicPr>
          <p:nvPr/>
        </p:nvPicPr>
        <p:blipFill>
          <a:blip r:embed="rId5"/>
          <a:stretch>
            <a:fillRect/>
          </a:stretch>
        </p:blipFill>
        <p:spPr>
          <a:xfrm>
            <a:off x="321608" y="2247899"/>
            <a:ext cx="1131795" cy="1178860"/>
          </a:xfrm>
          <a:prstGeom prst="rect">
            <a:avLst/>
          </a:prstGeom>
        </p:spPr>
      </p:pic>
    </p:spTree>
    <p:extLst>
      <p:ext uri="{BB962C8B-B14F-4D97-AF65-F5344CB8AC3E}">
        <p14:creationId xmlns:p14="http://schemas.microsoft.com/office/powerpoint/2010/main" val="2217613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FF96D-6ADB-FF5F-9BD3-BE6E07C86A71}"/>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B8E4FC8-31ED-37CB-DF23-43E3E6C1BB7D}"/>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dirty="0">
                <a:latin typeface="Noto Sans"/>
                <a:ea typeface="Noto Sans"/>
                <a:cs typeface="Noto Sans"/>
              </a:rPr>
              <a:t>Leverage your industry contacts</a:t>
            </a:r>
            <a:endParaRPr lang="en-US" dirty="0"/>
          </a:p>
          <a:p>
            <a:endParaRPr lang="en-US" sz="2700" dirty="0"/>
          </a:p>
        </p:txBody>
      </p:sp>
      <p:sp>
        <p:nvSpPr>
          <p:cNvPr id="6" name="Title 1">
            <a:extLst>
              <a:ext uri="{FF2B5EF4-FFF2-40B4-BE49-F238E27FC236}">
                <a16:creationId xmlns:a16="http://schemas.microsoft.com/office/drawing/2014/main" id="{1090E8EC-41A8-7D9E-FF93-467004647C2E}"/>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pic>
        <p:nvPicPr>
          <p:cNvPr id="2" name="Picture 1" descr="Description automatically generated">
            <a:extLst>
              <a:ext uri="{FF2B5EF4-FFF2-40B4-BE49-F238E27FC236}">
                <a16:creationId xmlns:a16="http://schemas.microsoft.com/office/drawing/2014/main" id="{9C6CEE21-73CD-05C4-6896-745194349ED6}"/>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4288217" y="1200151"/>
            <a:ext cx="4531933" cy="3394472"/>
          </a:xfrm>
          <a:prstGeom prst="rect">
            <a:avLst/>
          </a:prstGeom>
        </p:spPr>
      </p:pic>
      <p:sp>
        <p:nvSpPr>
          <p:cNvPr id="3" name="Content Placeholder 3">
            <a:extLst>
              <a:ext uri="{FF2B5EF4-FFF2-40B4-BE49-F238E27FC236}">
                <a16:creationId xmlns:a16="http://schemas.microsoft.com/office/drawing/2014/main" id="{7B12AE7A-2C79-5237-F2DC-F2B9057B3E2F}"/>
              </a:ext>
            </a:extLst>
          </p:cNvPr>
          <p:cNvSpPr txBox="1">
            <a:spLocks/>
          </p:cNvSpPr>
          <p:nvPr/>
        </p:nvSpPr>
        <p:spPr>
          <a:xfrm>
            <a:off x="323850" y="1200151"/>
            <a:ext cx="3662362" cy="3394472"/>
          </a:xfrm>
          <a:prstGeom prst="rect">
            <a:avLst/>
          </a:prstGeom>
        </p:spPr>
        <p:txBody>
          <a:bodyPr vert="horz" lIns="91440" tIns="45720" rIns="91440" bIns="45720" rtlCol="0" anchor="t">
            <a:norm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300"/>
              </a:spcAft>
            </a:pPr>
            <a:r>
              <a:rPr lang="en-US" dirty="0">
                <a:solidFill>
                  <a:schemeClr val="tx1">
                    <a:lumMod val="65000"/>
                    <a:lumOff val="35000"/>
                  </a:schemeClr>
                </a:solidFill>
                <a:latin typeface="Noto Sans"/>
                <a:ea typeface="Noto Sans"/>
                <a:cs typeface="Arial"/>
              </a:rPr>
              <a:t>Ask your prospective employer or current industry contact if they provide an ICE Mentor or a training agreement on the ICE training scheme.</a:t>
            </a:r>
          </a:p>
          <a:p>
            <a:pPr marL="0" indent="0">
              <a:spcBef>
                <a:spcPts val="0"/>
              </a:spcBef>
              <a:spcAft>
                <a:spcPts val="300"/>
              </a:spcAft>
              <a:buNone/>
            </a:pPr>
            <a:endParaRPr lang="en-GB" dirty="0">
              <a:solidFill>
                <a:schemeClr val="tx1">
                  <a:lumMod val="65000"/>
                  <a:lumOff val="35000"/>
                </a:schemeClr>
              </a:solidFill>
              <a:latin typeface="Noto Sans"/>
              <a:ea typeface="Noto Sans"/>
              <a:cs typeface="Arial" charset="0"/>
            </a:endParaRPr>
          </a:p>
          <a:p>
            <a:pPr marL="0" indent="0">
              <a:spcBef>
                <a:spcPts val="0"/>
              </a:spcBef>
              <a:spcAft>
                <a:spcPts val="300"/>
              </a:spcAft>
              <a:buNone/>
            </a:pPr>
            <a:r>
              <a:rPr lang="en-GB" dirty="0">
                <a:solidFill>
                  <a:schemeClr val="tx1">
                    <a:lumMod val="65000"/>
                    <a:lumOff val="35000"/>
                  </a:schemeClr>
                </a:solidFill>
                <a:latin typeface="Noto Sans"/>
                <a:ea typeface="Noto Sans"/>
                <a:cs typeface="Arial"/>
              </a:rPr>
              <a:t>How will they help you achieve professional qualifications?:</a:t>
            </a:r>
          </a:p>
          <a:p>
            <a:pPr marL="579120" lvl="1" indent="-179070">
              <a:spcBef>
                <a:spcPts val="0"/>
              </a:spcBef>
              <a:spcAft>
                <a:spcPts val="300"/>
              </a:spcAft>
              <a:buFont typeface="Wingdings" panose="05000000000000000000" pitchFamily="2" charset="2"/>
              <a:buChar char="§"/>
            </a:pPr>
            <a:r>
              <a:rPr lang="en-GB" dirty="0">
                <a:solidFill>
                  <a:schemeClr val="tx1">
                    <a:lumMod val="65000"/>
                    <a:lumOff val="35000"/>
                  </a:schemeClr>
                </a:solidFill>
                <a:latin typeface="Noto Sans"/>
                <a:ea typeface="Noto Sans"/>
                <a:cs typeface="Arial"/>
              </a:rPr>
              <a:t>EngTech MICE</a:t>
            </a:r>
          </a:p>
          <a:p>
            <a:pPr marL="579120" lvl="1" indent="-179070">
              <a:spcBef>
                <a:spcPts val="0"/>
              </a:spcBef>
              <a:spcAft>
                <a:spcPts val="300"/>
              </a:spcAft>
              <a:buFont typeface="Wingdings" panose="05000000000000000000" pitchFamily="2" charset="2"/>
              <a:buChar char="§"/>
            </a:pPr>
            <a:r>
              <a:rPr lang="en-GB" dirty="0">
                <a:solidFill>
                  <a:schemeClr val="tx1">
                    <a:lumMod val="65000"/>
                    <a:lumOff val="35000"/>
                  </a:schemeClr>
                </a:solidFill>
                <a:latin typeface="Noto Sans"/>
                <a:ea typeface="Noto Sans"/>
                <a:cs typeface="Arial"/>
              </a:rPr>
              <a:t>IEng MICE</a:t>
            </a:r>
          </a:p>
          <a:p>
            <a:pPr marL="579120" lvl="1" indent="-179070">
              <a:spcAft>
                <a:spcPts val="300"/>
              </a:spcAft>
              <a:buFont typeface="Wingdings" panose="05000000000000000000" pitchFamily="2" charset="2"/>
              <a:buChar char="§"/>
            </a:pPr>
            <a:r>
              <a:rPr lang="en-GB" dirty="0">
                <a:solidFill>
                  <a:schemeClr val="tx1">
                    <a:lumMod val="65000"/>
                    <a:lumOff val="35000"/>
                  </a:schemeClr>
                </a:solidFill>
                <a:latin typeface="Noto Sans"/>
                <a:ea typeface="Noto Sans"/>
                <a:cs typeface="Arial"/>
              </a:rPr>
              <a:t>CEng MICE</a:t>
            </a:r>
          </a:p>
        </p:txBody>
      </p:sp>
    </p:spTree>
    <p:extLst>
      <p:ext uri="{BB962C8B-B14F-4D97-AF65-F5344CB8AC3E}">
        <p14:creationId xmlns:p14="http://schemas.microsoft.com/office/powerpoint/2010/main" val="3303961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A54E1B-3EBE-C85C-A3EF-273C3ACFD10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95E59CE-0B3E-139E-84BB-085E2D789C54}"/>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dirty="0">
                <a:latin typeface="Noto Sans"/>
                <a:ea typeface="Noto Sans"/>
                <a:cs typeface="Noto Sans"/>
              </a:rPr>
              <a:t>Realise your potential</a:t>
            </a:r>
            <a:endParaRPr lang="en-US" dirty="0"/>
          </a:p>
          <a:p>
            <a:endParaRPr lang="en-US" sz="2700" dirty="0"/>
          </a:p>
        </p:txBody>
      </p:sp>
      <p:sp>
        <p:nvSpPr>
          <p:cNvPr id="6" name="Title 1">
            <a:extLst>
              <a:ext uri="{FF2B5EF4-FFF2-40B4-BE49-F238E27FC236}">
                <a16:creationId xmlns:a16="http://schemas.microsoft.com/office/drawing/2014/main" id="{4FE3913B-B73D-BC7B-CA86-3E0644A20426}"/>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pic>
        <p:nvPicPr>
          <p:cNvPr id="2" name="Online Media 1" title="Realise your potential: become professionally qualified">
            <a:hlinkClick r:id="" action="ppaction://media"/>
            <a:extLst>
              <a:ext uri="{FF2B5EF4-FFF2-40B4-BE49-F238E27FC236}">
                <a16:creationId xmlns:a16="http://schemas.microsoft.com/office/drawing/2014/main" id="{CD9D3F3B-5114-7F6C-BF29-3786909D4F55}"/>
              </a:ext>
            </a:extLst>
          </p:cNvPr>
          <p:cNvPicPr>
            <a:picLocks noRot="1" noChangeAspect="1"/>
          </p:cNvPicPr>
          <p:nvPr>
            <a:videoFile r:link="rId1"/>
          </p:nvPr>
        </p:nvPicPr>
        <p:blipFill>
          <a:blip r:embed="rId4"/>
          <a:stretch>
            <a:fillRect/>
          </a:stretch>
        </p:blipFill>
        <p:spPr>
          <a:xfrm>
            <a:off x="326426" y="999585"/>
            <a:ext cx="6550205" cy="3705046"/>
          </a:xfrm>
          <a:prstGeom prst="rect">
            <a:avLst/>
          </a:prstGeom>
        </p:spPr>
      </p:pic>
    </p:spTree>
    <p:extLst>
      <p:ext uri="{BB962C8B-B14F-4D97-AF65-F5344CB8AC3E}">
        <p14:creationId xmlns:p14="http://schemas.microsoft.com/office/powerpoint/2010/main" val="40442181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DD3F2-F435-16FD-84D5-9C71EC19A68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778CC284-F390-5E08-4345-6BC7BCB37F44}"/>
              </a:ext>
            </a:extLst>
          </p:cNvPr>
          <p:cNvSpPr>
            <a:spLocks noGrp="1"/>
          </p:cNvSpPr>
          <p:nvPr>
            <p:ph type="title"/>
          </p:nvPr>
        </p:nvSpPr>
        <p:spPr/>
        <p:txBody>
          <a:bodyPr/>
          <a:lstStyle/>
          <a:p>
            <a:r>
              <a:rPr lang="en-GB" sz="3200" b="1" dirty="0">
                <a:latin typeface="Noto Sans"/>
                <a:ea typeface="Noto Sans"/>
                <a:cs typeface="Noto Sans"/>
              </a:rPr>
              <a:t>Get ahead with ICE</a:t>
            </a:r>
            <a:endParaRPr lang="en-US" dirty="0"/>
          </a:p>
        </p:txBody>
      </p:sp>
      <p:sp>
        <p:nvSpPr>
          <p:cNvPr id="20" name="TextBox 14">
            <a:extLst>
              <a:ext uri="{FF2B5EF4-FFF2-40B4-BE49-F238E27FC236}">
                <a16:creationId xmlns:a16="http://schemas.microsoft.com/office/drawing/2014/main" id="{036DC7BA-EA30-074B-98C8-8054B8786E59}"/>
              </a:ext>
            </a:extLst>
          </p:cNvPr>
          <p:cNvSpPr txBox="1"/>
          <p:nvPr/>
        </p:nvSpPr>
        <p:spPr>
          <a:xfrm>
            <a:off x="3901561" y="1612514"/>
            <a:ext cx="5230132" cy="226754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20000"/>
              </a:lnSpc>
            </a:pPr>
            <a:r>
              <a:rPr lang="en-US" sz="2400" dirty="0">
                <a:solidFill>
                  <a:srgbClr val="007C92"/>
                </a:solidFill>
                <a:latin typeface="Noto Sans"/>
                <a:ea typeface="Noto Sans"/>
                <a:cs typeface="Arial"/>
              </a:rPr>
              <a:t>The ICE has allowed me to </a:t>
            </a:r>
            <a:r>
              <a:rPr lang="en-US" sz="2400" b="1" dirty="0">
                <a:solidFill>
                  <a:srgbClr val="007C92"/>
                </a:solidFill>
                <a:latin typeface="Noto Sans"/>
                <a:ea typeface="Noto Sans"/>
                <a:cs typeface="Arial"/>
              </a:rPr>
              <a:t>build connections</a:t>
            </a:r>
            <a:r>
              <a:rPr lang="en-US" sz="2400" dirty="0">
                <a:solidFill>
                  <a:srgbClr val="007C92"/>
                </a:solidFill>
                <a:latin typeface="Noto Sans"/>
                <a:ea typeface="Noto Sans"/>
                <a:cs typeface="Arial"/>
              </a:rPr>
              <a:t> that have led me to develop mentorships, job opportunities, and a broader professional network.</a:t>
            </a:r>
            <a:endParaRPr lang="en-US" sz="1200" i="0" u="none" strike="noStrike" kern="1200" dirty="0">
              <a:solidFill>
                <a:srgbClr val="58595B"/>
              </a:solidFill>
              <a:latin typeface="Noto Sans"/>
              <a:ea typeface="Noto Sans"/>
              <a:cs typeface="Arial" panose="020B0604020202020204" pitchFamily="34" charset="0"/>
            </a:endParaRPr>
          </a:p>
        </p:txBody>
      </p:sp>
      <p:sp>
        <p:nvSpPr>
          <p:cNvPr id="21" name="TextBox 16">
            <a:extLst>
              <a:ext uri="{FF2B5EF4-FFF2-40B4-BE49-F238E27FC236}">
                <a16:creationId xmlns:a16="http://schemas.microsoft.com/office/drawing/2014/main" id="{FC784457-00EE-B844-AE8E-6DBD9959ADEA}"/>
              </a:ext>
            </a:extLst>
          </p:cNvPr>
          <p:cNvSpPr txBox="1"/>
          <p:nvPr/>
        </p:nvSpPr>
        <p:spPr>
          <a:xfrm>
            <a:off x="3901561" y="4022939"/>
            <a:ext cx="4572000" cy="584775"/>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600" dirty="0">
                <a:solidFill>
                  <a:schemeClr val="tx1">
                    <a:lumMod val="65000"/>
                    <a:lumOff val="35000"/>
                  </a:schemeClr>
                </a:solidFill>
                <a:latin typeface="Noto Sans"/>
                <a:ea typeface="Noto Sans"/>
                <a:cs typeface="Arial"/>
              </a:rPr>
              <a:t>Claudia Moxo Francis</a:t>
            </a:r>
            <a:r>
              <a:rPr lang="en-US" sz="1600" dirty="0">
                <a:solidFill>
                  <a:srgbClr val="FF0000"/>
                </a:solidFill>
                <a:latin typeface="Noto Sans"/>
                <a:ea typeface="Noto Sans"/>
                <a:cs typeface="Arial"/>
              </a:rPr>
              <a:t> </a:t>
            </a:r>
            <a:endParaRPr lang="en-US" sz="1600" i="0" u="none" strike="noStrike" kern="1200" dirty="0">
              <a:solidFill>
                <a:srgbClr val="FF0000"/>
              </a:solidFill>
              <a:latin typeface="Noto Sans"/>
              <a:ea typeface="Noto Sans"/>
              <a:cs typeface="Arial" panose="020B0604020202020204" pitchFamily="34" charset="0"/>
            </a:endParaRPr>
          </a:p>
          <a:p>
            <a:r>
              <a:rPr lang="en-US" sz="1600" b="1" i="0" u="none" strike="noStrike" kern="1200" dirty="0">
                <a:solidFill>
                  <a:srgbClr val="007C92"/>
                </a:solidFill>
                <a:latin typeface="Noto Sans"/>
                <a:ea typeface="Noto Sans"/>
                <a:cs typeface="Arial"/>
              </a:rPr>
              <a:t>ICE Student Member</a:t>
            </a:r>
          </a:p>
        </p:txBody>
      </p:sp>
      <p:sp>
        <p:nvSpPr>
          <p:cNvPr id="22" name="TextBox 6">
            <a:extLst>
              <a:ext uri="{FF2B5EF4-FFF2-40B4-BE49-F238E27FC236}">
                <a16:creationId xmlns:a16="http://schemas.microsoft.com/office/drawing/2014/main" id="{0152EF93-8A81-A142-81AD-6C66F3A27EBB}"/>
              </a:ext>
            </a:extLst>
          </p:cNvPr>
          <p:cNvSpPr txBox="1"/>
          <p:nvPr/>
        </p:nvSpPr>
        <p:spPr>
          <a:xfrm>
            <a:off x="3193364" y="914361"/>
            <a:ext cx="952500" cy="1938992"/>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0" b="1" dirty="0">
                <a:solidFill>
                  <a:srgbClr val="007C92">
                    <a:alpha val="31719"/>
                  </a:srgbClr>
                </a:solidFill>
                <a:latin typeface="Arial" panose="020B0604020202020204" pitchFamily="34" charset="0"/>
                <a:cs typeface="Arial" panose="020B0604020202020204" pitchFamily="34" charset="0"/>
              </a:rPr>
              <a:t>“</a:t>
            </a:r>
            <a:endParaRPr lang="en-US" sz="12000" dirty="0">
              <a:solidFill>
                <a:srgbClr val="007C92">
                  <a:alpha val="31719"/>
                </a:srgbClr>
              </a:solidFill>
            </a:endParaRPr>
          </a:p>
        </p:txBody>
      </p:sp>
      <p:sp>
        <p:nvSpPr>
          <p:cNvPr id="23" name="TextBox 7">
            <a:extLst>
              <a:ext uri="{FF2B5EF4-FFF2-40B4-BE49-F238E27FC236}">
                <a16:creationId xmlns:a16="http://schemas.microsoft.com/office/drawing/2014/main" id="{166A4321-B819-404D-9715-E568A93B9723}"/>
              </a:ext>
            </a:extLst>
          </p:cNvPr>
          <p:cNvSpPr txBox="1"/>
          <p:nvPr/>
        </p:nvSpPr>
        <p:spPr>
          <a:xfrm rot="10800000">
            <a:off x="7698906" y="2725929"/>
            <a:ext cx="952500" cy="1785104"/>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0" b="1" dirty="0">
                <a:solidFill>
                  <a:srgbClr val="007C92">
                    <a:alpha val="31719"/>
                  </a:srgbClr>
                </a:solidFill>
                <a:latin typeface="Arial" panose="020B0604020202020204" pitchFamily="34" charset="0"/>
                <a:cs typeface="Arial" panose="020B0604020202020204" pitchFamily="34" charset="0"/>
              </a:rPr>
              <a:t>“</a:t>
            </a:r>
            <a:endParaRPr lang="en-US" sz="11000" dirty="0">
              <a:solidFill>
                <a:srgbClr val="007C92">
                  <a:alpha val="31719"/>
                </a:srgbClr>
              </a:solidFill>
            </a:endParaRPr>
          </a:p>
        </p:txBody>
      </p:sp>
      <p:pic>
        <p:nvPicPr>
          <p:cNvPr id="24" name="Picture 23" descr="A person with long hair and earrings&#10;&#10;Description automatically generated">
            <a:extLst>
              <a:ext uri="{FF2B5EF4-FFF2-40B4-BE49-F238E27FC236}">
                <a16:creationId xmlns:a16="http://schemas.microsoft.com/office/drawing/2014/main" id="{AE9A1A65-69A6-64AA-DEBA-27F815FC4B98}"/>
              </a:ext>
            </a:extLst>
          </p:cNvPr>
          <p:cNvPicPr>
            <a:picLocks noChangeAspect="1"/>
          </p:cNvPicPr>
          <p:nvPr/>
        </p:nvPicPr>
        <p:blipFill>
          <a:blip r:embed="rId3"/>
          <a:stretch>
            <a:fillRect/>
          </a:stretch>
        </p:blipFill>
        <p:spPr>
          <a:xfrm>
            <a:off x="307862" y="1429407"/>
            <a:ext cx="2918377" cy="3086100"/>
          </a:xfrm>
          <a:prstGeom prst="rect">
            <a:avLst/>
          </a:prstGeom>
        </p:spPr>
      </p:pic>
    </p:spTree>
    <p:extLst>
      <p:ext uri="{BB962C8B-B14F-4D97-AF65-F5344CB8AC3E}">
        <p14:creationId xmlns:p14="http://schemas.microsoft.com/office/powerpoint/2010/main" val="30475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A7BCC-1CCE-93E7-AE63-5C09955A42E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AA54BA8-6840-5354-A481-2898ECA56D21}"/>
              </a:ext>
            </a:extLst>
          </p:cNvPr>
          <p:cNvSpPr>
            <a:spLocks noGrp="1"/>
          </p:cNvSpPr>
          <p:nvPr>
            <p:ph type="title"/>
          </p:nvPr>
        </p:nvSpPr>
        <p:spPr>
          <a:xfrm>
            <a:off x="323850" y="116194"/>
            <a:ext cx="7886700" cy="994172"/>
          </a:xfrm>
        </p:spPr>
        <p:txBody>
          <a:bodyPr/>
          <a:lstStyle/>
          <a:p>
            <a:r>
              <a:rPr lang="en-GB" sz="3200" b="1" dirty="0">
                <a:latin typeface="Noto Sans"/>
                <a:ea typeface="Noto Sans"/>
                <a:cs typeface="Noto Sans"/>
              </a:rPr>
              <a:t>Become part of a global civil engineering community</a:t>
            </a:r>
            <a:endParaRPr lang="en-US" dirty="0"/>
          </a:p>
        </p:txBody>
      </p:sp>
      <p:pic>
        <p:nvPicPr>
          <p:cNvPr id="2" name="Picture 1">
            <a:extLst>
              <a:ext uri="{FF2B5EF4-FFF2-40B4-BE49-F238E27FC236}">
                <a16:creationId xmlns:a16="http://schemas.microsoft.com/office/drawing/2014/main" id="{ECF9CF3F-EFF6-EF4F-84B2-DDF8341D7C25}"/>
              </a:ext>
            </a:extLst>
          </p:cNvPr>
          <p:cNvPicPr>
            <a:picLocks noGrp="1" noChangeAspect="1"/>
          </p:cNvPicPr>
          <p:nvPr/>
        </p:nvPicPr>
        <p:blipFill rotWithShape="1">
          <a:blip r:embed="rId3" cstate="print">
            <a:extLst>
              <a:ext uri="{28A0092B-C50C-407E-A947-70E740481C1C}">
                <a14:useLocalDpi xmlns:a14="http://schemas.microsoft.com/office/drawing/2010/main"/>
              </a:ext>
            </a:extLst>
          </a:blip>
          <a:srcRect l="2918" r="16222"/>
          <a:stretch/>
        </p:blipFill>
        <p:spPr>
          <a:xfrm>
            <a:off x="2473200" y="1781313"/>
            <a:ext cx="1980000" cy="1584000"/>
          </a:xfrm>
          <a:prstGeom prst="rect">
            <a:avLst/>
          </a:prstGeom>
        </p:spPr>
      </p:pic>
      <p:pic>
        <p:nvPicPr>
          <p:cNvPr id="3" name="Picture 2">
            <a:extLst>
              <a:ext uri="{FF2B5EF4-FFF2-40B4-BE49-F238E27FC236}">
                <a16:creationId xmlns:a16="http://schemas.microsoft.com/office/drawing/2014/main" id="{82798E48-AF32-9F49-B7F0-2CC3F4FB43E0}"/>
              </a:ext>
            </a:extLst>
          </p:cNvPr>
          <p:cNvPicPr>
            <a:picLocks noGrp="1" noChangeAspect="1"/>
          </p:cNvPicPr>
          <p:nvPr/>
        </p:nvPicPr>
        <p:blipFill rotWithShape="1">
          <a:blip r:embed="rId4" cstate="hqprint">
            <a:extLst>
              <a:ext uri="{28A0092B-C50C-407E-A947-70E740481C1C}">
                <a14:useLocalDpi xmlns:a14="http://schemas.microsoft.com/office/drawing/2010/main"/>
              </a:ext>
            </a:extLst>
          </a:blip>
          <a:srcRect l="8444" r="10745" b="2989"/>
          <a:stretch/>
        </p:blipFill>
        <p:spPr>
          <a:xfrm>
            <a:off x="4694400" y="1781313"/>
            <a:ext cx="1980000" cy="1584000"/>
          </a:xfrm>
          <a:prstGeom prst="rect">
            <a:avLst/>
          </a:prstGeom>
        </p:spPr>
      </p:pic>
      <p:pic>
        <p:nvPicPr>
          <p:cNvPr id="4" name="Picture 3" descr="A collage of images of people&#10;&#10;AI-generated content may be incorrect.">
            <a:extLst>
              <a:ext uri="{FF2B5EF4-FFF2-40B4-BE49-F238E27FC236}">
                <a16:creationId xmlns:a16="http://schemas.microsoft.com/office/drawing/2014/main" id="{DD24DB0E-3565-6695-AA7E-46ACEE427184}"/>
              </a:ext>
            </a:extLst>
          </p:cNvPr>
          <p:cNvPicPr>
            <a:picLocks noChangeAspect="1"/>
          </p:cNvPicPr>
          <p:nvPr/>
        </p:nvPicPr>
        <p:blipFill rotWithShape="1">
          <a:blip r:embed="rId5"/>
          <a:srcRect t="27789" b="24949"/>
          <a:stretch>
            <a:fillRect/>
          </a:stretch>
        </p:blipFill>
        <p:spPr>
          <a:xfrm>
            <a:off x="6915600" y="1781313"/>
            <a:ext cx="1980000" cy="1583658"/>
          </a:xfrm>
          <a:prstGeom prst="rect">
            <a:avLst/>
          </a:prstGeom>
        </p:spPr>
      </p:pic>
      <p:sp>
        <p:nvSpPr>
          <p:cNvPr id="6" name="Text Placeholder 12">
            <a:extLst>
              <a:ext uri="{FF2B5EF4-FFF2-40B4-BE49-F238E27FC236}">
                <a16:creationId xmlns:a16="http://schemas.microsoft.com/office/drawing/2014/main" id="{B104ED3E-1013-AF47-BF04-7BB95FC25F48}"/>
              </a:ext>
            </a:extLst>
          </p:cNvPr>
          <p:cNvSpPr>
            <a:spLocks noGrp="1"/>
          </p:cNvSpPr>
          <p:nvPr/>
        </p:nvSpPr>
        <p:spPr>
          <a:xfrm>
            <a:off x="2473200"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400" dirty="0">
                <a:latin typeface="Noto Sans"/>
                <a:ea typeface="Noto Sans"/>
                <a:cs typeface="Arial"/>
              </a:rPr>
              <a:t>Add your contact information</a:t>
            </a:r>
          </a:p>
        </p:txBody>
      </p:sp>
      <p:sp>
        <p:nvSpPr>
          <p:cNvPr id="7" name="Text Placeholder 13">
            <a:extLst>
              <a:ext uri="{FF2B5EF4-FFF2-40B4-BE49-F238E27FC236}">
                <a16:creationId xmlns:a16="http://schemas.microsoft.com/office/drawing/2014/main" id="{042B6E7C-2C47-624B-A1FB-F466C589BFC3}"/>
              </a:ext>
            </a:extLst>
          </p:cNvPr>
          <p:cNvSpPr>
            <a:spLocks noGrp="1"/>
          </p:cNvSpPr>
          <p:nvPr/>
        </p:nvSpPr>
        <p:spPr>
          <a:xfrm>
            <a:off x="4694400"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dirty="0">
              <a:latin typeface="Noto Sans"/>
              <a:ea typeface="Noto Sans"/>
              <a:cs typeface="Arial"/>
            </a:endParaRPr>
          </a:p>
          <a:p>
            <a:r>
              <a:rPr lang="en-US" sz="1400" dirty="0">
                <a:latin typeface="Noto Sans"/>
                <a:ea typeface="Noto Sans"/>
                <a:cs typeface="Arial"/>
              </a:rPr>
              <a:t>Add your contact information</a:t>
            </a:r>
            <a:endParaRPr lang="en-US" sz="1400" dirty="0">
              <a:latin typeface="Noto Sans"/>
              <a:ea typeface="Noto Sans"/>
            </a:endParaRPr>
          </a:p>
          <a:p>
            <a:endParaRPr lang="en-US" dirty="0"/>
          </a:p>
        </p:txBody>
      </p:sp>
      <p:grpSp>
        <p:nvGrpSpPr>
          <p:cNvPr id="8" name="Group 7">
            <a:extLst>
              <a:ext uri="{FF2B5EF4-FFF2-40B4-BE49-F238E27FC236}">
                <a16:creationId xmlns:a16="http://schemas.microsoft.com/office/drawing/2014/main" id="{CD7B5205-471C-4925-B9C2-DCCCD0A72225}"/>
              </a:ext>
            </a:extLst>
          </p:cNvPr>
          <p:cNvGrpSpPr/>
          <p:nvPr/>
        </p:nvGrpSpPr>
        <p:grpSpPr>
          <a:xfrm>
            <a:off x="4629584" y="4534321"/>
            <a:ext cx="2129663" cy="326495"/>
            <a:chOff x="4668550" y="4534321"/>
            <a:chExt cx="2129663" cy="326495"/>
          </a:xfrm>
        </p:grpSpPr>
        <p:sp>
          <p:nvSpPr>
            <p:cNvPr id="18" name="TextBox 29">
              <a:extLst>
                <a:ext uri="{FF2B5EF4-FFF2-40B4-BE49-F238E27FC236}">
                  <a16:creationId xmlns:a16="http://schemas.microsoft.com/office/drawing/2014/main" id="{B6BF084F-4FC4-F847-834E-922AA9CDCF4E}"/>
                </a:ext>
              </a:extLst>
            </p:cNvPr>
            <p:cNvSpPr txBox="1"/>
            <p:nvPr/>
          </p:nvSpPr>
          <p:spPr>
            <a:xfrm>
              <a:off x="4668550" y="4553039"/>
              <a:ext cx="2129663"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400" dirty="0">
                  <a:solidFill>
                    <a:srgbClr val="007C92"/>
                  </a:solidFill>
                  <a:latin typeface="Noto Sans"/>
                  <a:ea typeface="Noto Sans"/>
                  <a:cs typeface="Arial"/>
                </a:rPr>
                <a:t>       </a:t>
              </a:r>
              <a:r>
                <a:rPr lang="en-US" sz="1400" b="0" dirty="0">
                  <a:solidFill>
                    <a:srgbClr val="007C92"/>
                  </a:solidFill>
                  <a:latin typeface="Noto Sans"/>
                  <a:ea typeface="Noto Sans"/>
                  <a:cs typeface="Arial"/>
                  <a:hlinkClick r:id="rId6"/>
                </a:rPr>
                <a:t>ice.org.uk/nearyou</a:t>
              </a:r>
              <a:endParaRPr lang="en-US" sz="1400" b="0" i="0" u="none" strike="noStrike" kern="1200" dirty="0">
                <a:solidFill>
                  <a:srgbClr val="007C92"/>
                </a:solidFill>
                <a:latin typeface="Noto Sans"/>
                <a:ea typeface="Noto Sans"/>
                <a:cs typeface="Arial"/>
              </a:endParaRPr>
            </a:p>
          </p:txBody>
        </p:sp>
        <p:pic>
          <p:nvPicPr>
            <p:cNvPr id="19" name="Picture 18">
              <a:hlinkClick r:id="rId7"/>
              <a:extLst>
                <a:ext uri="{FF2B5EF4-FFF2-40B4-BE49-F238E27FC236}">
                  <a16:creationId xmlns:a16="http://schemas.microsoft.com/office/drawing/2014/main" id="{E29F13A7-3E51-D546-8989-C60EFA6B8AD1}"/>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4760582" y="4534321"/>
              <a:ext cx="280269" cy="280269"/>
            </a:xfrm>
            <a:prstGeom prst="rect">
              <a:avLst/>
            </a:prstGeom>
          </p:spPr>
        </p:pic>
      </p:grpSp>
      <p:pic>
        <p:nvPicPr>
          <p:cNvPr id="9" name="Picture 8" descr="Icon&#10;&#10;Description automatically generated">
            <a:extLst>
              <a:ext uri="{FF2B5EF4-FFF2-40B4-BE49-F238E27FC236}">
                <a16:creationId xmlns:a16="http://schemas.microsoft.com/office/drawing/2014/main" id="{2A30270F-F7CB-4DC0-8516-13E8C01F85B1}"/>
              </a:ext>
            </a:extLst>
          </p:cNvPr>
          <p:cNvPicPr>
            <a:picLocks noChangeAspect="1"/>
          </p:cNvPicPr>
          <p:nvPr/>
        </p:nvPicPr>
        <p:blipFill>
          <a:blip r:embed="rId9" cstate="hqprint">
            <a:extLst>
              <a:ext uri="{28A0092B-C50C-407E-A947-70E740481C1C}">
                <a14:useLocalDpi xmlns:a14="http://schemas.microsoft.com/office/drawing/2010/main"/>
              </a:ext>
            </a:extLst>
          </a:blip>
          <a:stretch>
            <a:fillRect/>
          </a:stretch>
        </p:blipFill>
        <p:spPr>
          <a:xfrm>
            <a:off x="6922021" y="4438880"/>
            <a:ext cx="471269" cy="471269"/>
          </a:xfrm>
          <a:prstGeom prst="rect">
            <a:avLst/>
          </a:prstGeom>
        </p:spPr>
      </p:pic>
      <p:sp>
        <p:nvSpPr>
          <p:cNvPr id="10" name="TextBox 15">
            <a:extLst>
              <a:ext uri="{FF2B5EF4-FFF2-40B4-BE49-F238E27FC236}">
                <a16:creationId xmlns:a16="http://schemas.microsoft.com/office/drawing/2014/main" id="{E503790F-2D9C-4101-B606-604C8858B9F1}"/>
              </a:ext>
            </a:extLst>
          </p:cNvPr>
          <p:cNvSpPr txBox="1"/>
          <p:nvPr/>
        </p:nvSpPr>
        <p:spPr>
          <a:xfrm>
            <a:off x="7393791" y="4552098"/>
            <a:ext cx="1637249"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rgbClr val="007C92"/>
                </a:solidFill>
                <a:latin typeface="Noto Sans"/>
                <a:ea typeface="Noto Sans"/>
                <a:cs typeface="Arial"/>
                <a:hlinkClick r:id="rId10"/>
              </a:rPr>
              <a:t>@ice_universities</a:t>
            </a:r>
            <a:endParaRPr lang="en-US" sz="1400" dirty="0">
              <a:solidFill>
                <a:srgbClr val="007C92"/>
              </a:solidFill>
              <a:latin typeface="Noto Sans"/>
              <a:ea typeface="Noto Sans"/>
              <a:cs typeface="Arial"/>
            </a:endParaRPr>
          </a:p>
        </p:txBody>
      </p:sp>
      <p:sp>
        <p:nvSpPr>
          <p:cNvPr id="11" name="Text Placeholder 7">
            <a:extLst>
              <a:ext uri="{FF2B5EF4-FFF2-40B4-BE49-F238E27FC236}">
                <a16:creationId xmlns:a16="http://schemas.microsoft.com/office/drawing/2014/main" id="{D168ED8E-6728-054B-9CC2-795019527B5D}"/>
              </a:ext>
            </a:extLst>
          </p:cNvPr>
          <p:cNvSpPr txBox="1">
            <a:spLocks/>
          </p:cNvSpPr>
          <p:nvPr/>
        </p:nvSpPr>
        <p:spPr>
          <a:xfrm>
            <a:off x="6915600" y="3365302"/>
            <a:ext cx="1980000" cy="932400"/>
          </a:xfrm>
          <a:prstGeom prst="rect">
            <a:avLst/>
          </a:prstGeom>
          <a:solidFill>
            <a:srgbClr val="7094AA"/>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a:r>
              <a:rPr lang="en-US" dirty="0">
                <a:latin typeface="Noto Sans"/>
                <a:ea typeface="Noto Sans"/>
                <a:cs typeface="Arial"/>
              </a:rPr>
              <a:t>For the latest ICE events and resources for students</a:t>
            </a:r>
          </a:p>
        </p:txBody>
      </p:sp>
      <p:sp>
        <p:nvSpPr>
          <p:cNvPr id="12" name="Text Placeholder 6">
            <a:extLst>
              <a:ext uri="{FF2B5EF4-FFF2-40B4-BE49-F238E27FC236}">
                <a16:creationId xmlns:a16="http://schemas.microsoft.com/office/drawing/2014/main" id="{40AAB094-32CF-38A2-867F-1771EEC3B282}"/>
              </a:ext>
            </a:extLst>
          </p:cNvPr>
          <p:cNvSpPr txBox="1">
            <a:spLocks/>
          </p:cNvSpPr>
          <p:nvPr/>
        </p:nvSpPr>
        <p:spPr>
          <a:xfrm>
            <a:off x="2520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Noto Sans"/>
                <a:ea typeface="Noto Sans"/>
                <a:cs typeface="Arial"/>
              </a:rPr>
              <a:t>ICE volunteer/ student ambassador</a:t>
            </a:r>
            <a:endParaRPr lang="en-US" dirty="0"/>
          </a:p>
        </p:txBody>
      </p:sp>
      <p:sp>
        <p:nvSpPr>
          <p:cNvPr id="13" name="Text Placeholder 6">
            <a:extLst>
              <a:ext uri="{FF2B5EF4-FFF2-40B4-BE49-F238E27FC236}">
                <a16:creationId xmlns:a16="http://schemas.microsoft.com/office/drawing/2014/main" id="{3E1B645F-7BFC-5075-26B6-1974B7684C06}"/>
              </a:ext>
            </a:extLst>
          </p:cNvPr>
          <p:cNvSpPr txBox="1">
            <a:spLocks/>
          </p:cNvSpPr>
          <p:nvPr/>
        </p:nvSpPr>
        <p:spPr>
          <a:xfrm>
            <a:off x="24732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Noto Sans"/>
                <a:ea typeface="Noto Sans"/>
                <a:cs typeface="Arial"/>
              </a:rPr>
              <a:t>Early careers group</a:t>
            </a:r>
          </a:p>
        </p:txBody>
      </p:sp>
      <p:sp>
        <p:nvSpPr>
          <p:cNvPr id="14" name="Text Placeholder 6">
            <a:extLst>
              <a:ext uri="{FF2B5EF4-FFF2-40B4-BE49-F238E27FC236}">
                <a16:creationId xmlns:a16="http://schemas.microsoft.com/office/drawing/2014/main" id="{9ABFA63B-C82B-3632-CC2A-8FA129AE3DB0}"/>
              </a:ext>
            </a:extLst>
          </p:cNvPr>
          <p:cNvSpPr txBox="1">
            <a:spLocks/>
          </p:cNvSpPr>
          <p:nvPr/>
        </p:nvSpPr>
        <p:spPr>
          <a:xfrm>
            <a:off x="46944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Noto Sans"/>
                <a:ea typeface="Noto Sans"/>
                <a:cs typeface="Arial"/>
              </a:rPr>
              <a:t>Local ICE events</a:t>
            </a:r>
          </a:p>
        </p:txBody>
      </p:sp>
      <p:sp>
        <p:nvSpPr>
          <p:cNvPr id="15" name="Text Placeholder 6">
            <a:extLst>
              <a:ext uri="{FF2B5EF4-FFF2-40B4-BE49-F238E27FC236}">
                <a16:creationId xmlns:a16="http://schemas.microsoft.com/office/drawing/2014/main" id="{166DBDD1-4BC6-A64C-04E2-AB67A2355B7E}"/>
              </a:ext>
            </a:extLst>
          </p:cNvPr>
          <p:cNvSpPr txBox="1">
            <a:spLocks/>
          </p:cNvSpPr>
          <p:nvPr/>
        </p:nvSpPr>
        <p:spPr>
          <a:xfrm>
            <a:off x="6912000" y="127419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latin typeface="Noto Sans"/>
                <a:ea typeface="Noto Sans"/>
                <a:cs typeface="Arial"/>
              </a:rPr>
              <a:t>Student Instagram</a:t>
            </a:r>
          </a:p>
        </p:txBody>
      </p:sp>
      <p:pic>
        <p:nvPicPr>
          <p:cNvPr id="16" name="Picture 15" descr="A qr code with black squares&#10;&#10;Description automatically generated">
            <a:extLst>
              <a:ext uri="{FF2B5EF4-FFF2-40B4-BE49-F238E27FC236}">
                <a16:creationId xmlns:a16="http://schemas.microsoft.com/office/drawing/2014/main" id="{B4A80AA5-A822-AFC0-DFD6-4A794E98A1A1}"/>
              </a:ext>
            </a:extLst>
          </p:cNvPr>
          <p:cNvPicPr>
            <a:picLocks noChangeAspect="1"/>
          </p:cNvPicPr>
          <p:nvPr/>
        </p:nvPicPr>
        <p:blipFill>
          <a:blip r:embed="rId11"/>
          <a:stretch>
            <a:fillRect/>
          </a:stretch>
        </p:blipFill>
        <p:spPr>
          <a:xfrm>
            <a:off x="3390445" y="4361198"/>
            <a:ext cx="800644" cy="718613"/>
          </a:xfrm>
          <a:prstGeom prst="rect">
            <a:avLst/>
          </a:prstGeom>
        </p:spPr>
      </p:pic>
      <p:sp>
        <p:nvSpPr>
          <p:cNvPr id="17" name="TextBox 48">
            <a:extLst>
              <a:ext uri="{FF2B5EF4-FFF2-40B4-BE49-F238E27FC236}">
                <a16:creationId xmlns:a16="http://schemas.microsoft.com/office/drawing/2014/main" id="{4F9A238F-BDB2-2D34-6374-1A06BABA48BB}"/>
              </a:ext>
            </a:extLst>
          </p:cNvPr>
          <p:cNvSpPr txBox="1"/>
          <p:nvPr/>
        </p:nvSpPr>
        <p:spPr>
          <a:xfrm>
            <a:off x="253251" y="4559096"/>
            <a:ext cx="3133423"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rgbClr val="007C92"/>
                </a:solidFill>
                <a:latin typeface="Noto Sans"/>
                <a:ea typeface="Noto Sans"/>
                <a:cs typeface="Arial"/>
              </a:rPr>
              <a:t>View a full calendar of events here:</a:t>
            </a:r>
            <a:endParaRPr lang="en-US" sz="1400" dirty="0">
              <a:latin typeface="Noto Sans"/>
              <a:ea typeface="Noto Sans"/>
              <a:cs typeface="Noto Sans"/>
            </a:endParaRPr>
          </a:p>
        </p:txBody>
      </p:sp>
      <p:sp>
        <p:nvSpPr>
          <p:cNvPr id="20" name="Text Placeholder 12">
            <a:extLst>
              <a:ext uri="{FF2B5EF4-FFF2-40B4-BE49-F238E27FC236}">
                <a16:creationId xmlns:a16="http://schemas.microsoft.com/office/drawing/2014/main" id="{C3CE1EC0-87EF-DA20-E7CA-C1B841B2ADCC}"/>
              </a:ext>
            </a:extLst>
          </p:cNvPr>
          <p:cNvSpPr>
            <a:spLocks noGrp="1"/>
          </p:cNvSpPr>
          <p:nvPr/>
        </p:nvSpPr>
        <p:spPr>
          <a:xfrm>
            <a:off x="251594"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400" dirty="0">
                <a:latin typeface="Noto Sans"/>
                <a:ea typeface="Noto Sans"/>
                <a:cs typeface="Arial"/>
              </a:rPr>
              <a:t>Add your contact information</a:t>
            </a:r>
          </a:p>
        </p:txBody>
      </p:sp>
      <p:sp>
        <p:nvSpPr>
          <p:cNvPr id="24" name="TextBox 23">
            <a:extLst>
              <a:ext uri="{FF2B5EF4-FFF2-40B4-BE49-F238E27FC236}">
                <a16:creationId xmlns:a16="http://schemas.microsoft.com/office/drawing/2014/main" id="{E785117C-1A5A-51E8-C373-FBFBCF3AEACA}"/>
              </a:ext>
            </a:extLst>
          </p:cNvPr>
          <p:cNvSpPr txBox="1"/>
          <p:nvPr/>
        </p:nvSpPr>
        <p:spPr>
          <a:xfrm>
            <a:off x="236764" y="1747157"/>
            <a:ext cx="1983921" cy="20005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ea typeface="Noto Sans Light"/>
              <a:cs typeface="Noto Sans Light"/>
            </a:endParaRPr>
          </a:p>
          <a:p>
            <a:r>
              <a:rPr lang="en-US" sz="1400" dirty="0">
                <a:solidFill>
                  <a:schemeClr val="tx1">
                    <a:lumMod val="76000"/>
                    <a:lumOff val="24000"/>
                  </a:schemeClr>
                </a:solidFill>
                <a:ea typeface="Noto Sans Light"/>
                <a:cs typeface="Noto Sans Light"/>
              </a:rPr>
              <a:t>Volunteer or Student Ambassador presenter – </a:t>
            </a:r>
            <a:endParaRPr lang="en-US" dirty="0">
              <a:solidFill>
                <a:schemeClr val="tx1">
                  <a:lumMod val="76000"/>
                  <a:lumOff val="24000"/>
                </a:schemeClr>
              </a:solidFill>
              <a:ea typeface="Noto Sans Light"/>
              <a:cs typeface="Noto Sans Light"/>
            </a:endParaRPr>
          </a:p>
          <a:p>
            <a:r>
              <a:rPr lang="en-US" sz="1400" dirty="0">
                <a:solidFill>
                  <a:schemeClr val="tx1">
                    <a:lumMod val="76000"/>
                    <a:lumOff val="24000"/>
                  </a:schemeClr>
                </a:solidFill>
                <a:ea typeface="Noto Sans Light"/>
                <a:cs typeface="Noto Sans Light"/>
              </a:rPr>
              <a:t>add your image in this space</a:t>
            </a:r>
            <a:endParaRPr lang="en-US" dirty="0">
              <a:solidFill>
                <a:schemeClr val="tx1">
                  <a:lumMod val="76000"/>
                  <a:lumOff val="24000"/>
                </a:schemeClr>
              </a:solidFill>
            </a:endParaRPr>
          </a:p>
          <a:p>
            <a:endParaRPr lang="en-US" dirty="0">
              <a:ea typeface="Noto Sans Light"/>
              <a:cs typeface="Noto Sans Light"/>
            </a:endParaRPr>
          </a:p>
          <a:p>
            <a:endParaRPr lang="en-US" dirty="0">
              <a:ea typeface="Noto Sans Light"/>
              <a:cs typeface="Noto Sans Light"/>
            </a:endParaRPr>
          </a:p>
        </p:txBody>
      </p:sp>
    </p:spTree>
    <p:extLst>
      <p:ext uri="{BB962C8B-B14F-4D97-AF65-F5344CB8AC3E}">
        <p14:creationId xmlns:p14="http://schemas.microsoft.com/office/powerpoint/2010/main" val="17350228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F413A-5481-47C6-FBD7-78F31EDCB27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BA854A9-05B5-6FD6-895B-5E3D7C6F412D}"/>
              </a:ext>
            </a:extLst>
          </p:cNvPr>
          <p:cNvSpPr>
            <a:spLocks noGrp="1"/>
          </p:cNvSpPr>
          <p:nvPr>
            <p:ph type="title"/>
          </p:nvPr>
        </p:nvSpPr>
        <p:spPr/>
        <p:txBody>
          <a:bodyPr/>
          <a:lstStyle/>
          <a:p>
            <a:r>
              <a:rPr lang="en-GB" sz="3200" b="1" dirty="0">
                <a:latin typeface="Noto Sans"/>
                <a:ea typeface="Noto Sans"/>
                <a:cs typeface="Noto Sans"/>
              </a:rPr>
              <a:t>What next?</a:t>
            </a:r>
            <a:endParaRPr lang="en-US" dirty="0"/>
          </a:p>
        </p:txBody>
      </p:sp>
      <p:grpSp>
        <p:nvGrpSpPr>
          <p:cNvPr id="43" name="Group 42">
            <a:extLst>
              <a:ext uri="{FF2B5EF4-FFF2-40B4-BE49-F238E27FC236}">
                <a16:creationId xmlns:a16="http://schemas.microsoft.com/office/drawing/2014/main" id="{5A4F27D6-4979-9BBD-FAAB-9AC756A40769}"/>
              </a:ext>
            </a:extLst>
          </p:cNvPr>
          <p:cNvGrpSpPr/>
          <p:nvPr/>
        </p:nvGrpSpPr>
        <p:grpSpPr>
          <a:xfrm>
            <a:off x="443552" y="2446170"/>
            <a:ext cx="3782316" cy="584043"/>
            <a:chOff x="506819" y="2557057"/>
            <a:chExt cx="3782316" cy="584043"/>
          </a:xfrm>
        </p:grpSpPr>
        <p:grpSp>
          <p:nvGrpSpPr>
            <p:cNvPr id="11" name="Group 10">
              <a:extLst>
                <a:ext uri="{FF2B5EF4-FFF2-40B4-BE49-F238E27FC236}">
                  <a16:creationId xmlns:a16="http://schemas.microsoft.com/office/drawing/2014/main" id="{7B8059B4-73C0-9442-8CE1-D03E0C6395C9}"/>
                </a:ext>
              </a:extLst>
            </p:cNvPr>
            <p:cNvGrpSpPr/>
            <p:nvPr/>
          </p:nvGrpSpPr>
          <p:grpSpPr>
            <a:xfrm>
              <a:off x="506819" y="2557057"/>
              <a:ext cx="3782316" cy="584043"/>
              <a:chOff x="794328" y="4111999"/>
              <a:chExt cx="3782316" cy="584043"/>
            </a:xfrm>
          </p:grpSpPr>
          <p:pic>
            <p:nvPicPr>
              <p:cNvPr id="13" name="Picture 12">
                <a:extLst>
                  <a:ext uri="{FF2B5EF4-FFF2-40B4-BE49-F238E27FC236}">
                    <a16:creationId xmlns:a16="http://schemas.microsoft.com/office/drawing/2014/main" id="{328A91E2-E392-2040-9570-302360174D38}"/>
                  </a:ext>
                </a:extLst>
              </p:cNvPr>
              <p:cNvPicPr>
                <a:picLocks noChangeAspect="1"/>
              </p:cNvPicPr>
              <p:nvPr/>
            </p:nvPicPr>
            <p:blipFill>
              <a:blip r:embed="rId3"/>
              <a:stretch>
                <a:fillRect/>
              </a:stretch>
            </p:blipFill>
            <p:spPr>
              <a:xfrm>
                <a:off x="794328" y="4111999"/>
                <a:ext cx="3474309" cy="584043"/>
              </a:xfrm>
              <a:prstGeom prst="rect">
                <a:avLst/>
              </a:prstGeom>
            </p:spPr>
          </p:pic>
          <p:sp>
            <p:nvSpPr>
              <p:cNvPr id="14" name="Title 1">
                <a:extLst>
                  <a:ext uri="{FF2B5EF4-FFF2-40B4-BE49-F238E27FC236}">
                    <a16:creationId xmlns:a16="http://schemas.microsoft.com/office/drawing/2014/main" id="{5A527707-BFB0-6547-853E-35F2D3A77A08}"/>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dirty="0">
                    <a:solidFill>
                      <a:srgbClr val="007C92"/>
                    </a:solidFill>
                    <a:latin typeface="Noto Sans"/>
                    <a:ea typeface="Noto Sans"/>
                    <a:cs typeface="Arial"/>
                  </a:rPr>
                  <a:t>Follow us on Instagram @ice_universities</a:t>
                </a:r>
              </a:p>
            </p:txBody>
          </p:sp>
        </p:grpSp>
        <p:pic>
          <p:nvPicPr>
            <p:cNvPr id="12" name="Picture 11">
              <a:extLst>
                <a:ext uri="{FF2B5EF4-FFF2-40B4-BE49-F238E27FC236}">
                  <a16:creationId xmlns:a16="http://schemas.microsoft.com/office/drawing/2014/main" id="{55ED3BCD-9C27-234A-979C-BCB0839D2DDA}"/>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07370" y="2678785"/>
              <a:ext cx="668054" cy="450468"/>
            </a:xfrm>
            <a:prstGeom prst="rect">
              <a:avLst/>
            </a:prstGeom>
          </p:spPr>
        </p:pic>
      </p:grpSp>
      <p:grpSp>
        <p:nvGrpSpPr>
          <p:cNvPr id="7" name="Group 6">
            <a:extLst>
              <a:ext uri="{FF2B5EF4-FFF2-40B4-BE49-F238E27FC236}">
                <a16:creationId xmlns:a16="http://schemas.microsoft.com/office/drawing/2014/main" id="{D2B6EF7B-6DCF-45DC-AC4E-552C0139478D}"/>
              </a:ext>
            </a:extLst>
          </p:cNvPr>
          <p:cNvGrpSpPr/>
          <p:nvPr/>
        </p:nvGrpSpPr>
        <p:grpSpPr>
          <a:xfrm>
            <a:off x="370490" y="1080000"/>
            <a:ext cx="8450317" cy="540000"/>
            <a:chOff x="0" y="1080000"/>
            <a:chExt cx="9144000" cy="540000"/>
          </a:xfrm>
        </p:grpSpPr>
        <p:sp>
          <p:nvSpPr>
            <p:cNvPr id="9" name="Rectangle 8">
              <a:extLst>
                <a:ext uri="{FF2B5EF4-FFF2-40B4-BE49-F238E27FC236}">
                  <a16:creationId xmlns:a16="http://schemas.microsoft.com/office/drawing/2014/main" id="{AF680872-9A18-CD4F-BEA0-249AC871F2AD}"/>
                </a:ext>
              </a:extLst>
            </p:cNvPr>
            <p:cNvSpPr/>
            <p:nvPr/>
          </p:nvSpPr>
          <p:spPr>
            <a:xfrm>
              <a:off x="0" y="1080000"/>
              <a:ext cx="9144000" cy="540000"/>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10" name="Title 1">
              <a:extLst>
                <a:ext uri="{FF2B5EF4-FFF2-40B4-BE49-F238E27FC236}">
                  <a16:creationId xmlns:a16="http://schemas.microsoft.com/office/drawing/2014/main" id="{0A556339-760C-2A4E-8A9F-6968DBF35EE3}"/>
                </a:ext>
              </a:extLst>
            </p:cNvPr>
            <p:cNvSpPr txBox="1">
              <a:spLocks/>
            </p:cNvSpPr>
            <p:nvPr/>
          </p:nvSpPr>
          <p:spPr>
            <a:xfrm>
              <a:off x="237809" y="1101335"/>
              <a:ext cx="4592461" cy="49733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800" b="1" dirty="0">
                  <a:solidFill>
                    <a:schemeClr val="bg1"/>
                  </a:solidFill>
                  <a:latin typeface="Noto Sans"/>
                  <a:ea typeface="Noto Sans"/>
                  <a:cs typeface="Arial"/>
                </a:rPr>
                <a:t>Your </a:t>
              </a:r>
              <a:r>
                <a:rPr lang="en-US" b="1" dirty="0">
                  <a:solidFill>
                    <a:schemeClr val="bg1"/>
                  </a:solidFill>
                  <a:latin typeface="Noto Sans"/>
                  <a:ea typeface="Noto Sans"/>
                  <a:cs typeface="Arial"/>
                </a:rPr>
                <a:t>ICE</a:t>
              </a:r>
              <a:r>
                <a:rPr lang="en-US" sz="1800" b="1" dirty="0">
                  <a:solidFill>
                    <a:schemeClr val="bg1"/>
                  </a:solidFill>
                  <a:latin typeface="Noto Sans"/>
                  <a:ea typeface="Noto Sans"/>
                  <a:cs typeface="Arial"/>
                </a:rPr>
                <a:t> action plan</a:t>
              </a:r>
            </a:p>
          </p:txBody>
        </p:sp>
      </p:grpSp>
      <p:pic>
        <p:nvPicPr>
          <p:cNvPr id="8" name="Picture 7" descr="A group of people sitting in a circle&#10;&#10;Description automatically generated">
            <a:extLst>
              <a:ext uri="{FF2B5EF4-FFF2-40B4-BE49-F238E27FC236}">
                <a16:creationId xmlns:a16="http://schemas.microsoft.com/office/drawing/2014/main" id="{DDC93F0C-4A4B-CB53-BA76-295413FFED43}"/>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337432" y="1758063"/>
            <a:ext cx="4473671" cy="2991030"/>
          </a:xfrm>
          <a:prstGeom prst="rect">
            <a:avLst/>
          </a:prstGeom>
        </p:spPr>
      </p:pic>
      <p:grpSp>
        <p:nvGrpSpPr>
          <p:cNvPr id="44" name="Group 43">
            <a:extLst>
              <a:ext uri="{FF2B5EF4-FFF2-40B4-BE49-F238E27FC236}">
                <a16:creationId xmlns:a16="http://schemas.microsoft.com/office/drawing/2014/main" id="{152FE3D0-C3E4-3A4D-DC1D-7437D3DE88A1}"/>
              </a:ext>
            </a:extLst>
          </p:cNvPr>
          <p:cNvGrpSpPr/>
          <p:nvPr/>
        </p:nvGrpSpPr>
        <p:grpSpPr>
          <a:xfrm>
            <a:off x="443552" y="3154147"/>
            <a:ext cx="3782316" cy="584043"/>
            <a:chOff x="489759" y="3265034"/>
            <a:chExt cx="3782316" cy="584043"/>
          </a:xfrm>
        </p:grpSpPr>
        <p:grpSp>
          <p:nvGrpSpPr>
            <p:cNvPr id="34" name="Group 33">
              <a:extLst>
                <a:ext uri="{FF2B5EF4-FFF2-40B4-BE49-F238E27FC236}">
                  <a16:creationId xmlns:a16="http://schemas.microsoft.com/office/drawing/2014/main" id="{A2A302A9-A52A-E49E-D0EF-B99D8FE6B263}"/>
                </a:ext>
              </a:extLst>
            </p:cNvPr>
            <p:cNvGrpSpPr/>
            <p:nvPr/>
          </p:nvGrpSpPr>
          <p:grpSpPr>
            <a:xfrm>
              <a:off x="489759" y="3265034"/>
              <a:ext cx="3782316" cy="584043"/>
              <a:chOff x="794328" y="4111999"/>
              <a:chExt cx="3782316" cy="584043"/>
            </a:xfrm>
          </p:grpSpPr>
          <p:pic>
            <p:nvPicPr>
              <p:cNvPr id="35" name="Picture 34">
                <a:extLst>
                  <a:ext uri="{FF2B5EF4-FFF2-40B4-BE49-F238E27FC236}">
                    <a16:creationId xmlns:a16="http://schemas.microsoft.com/office/drawing/2014/main" id="{0AC6F114-E33F-296E-E0E0-FDA79306A054}"/>
                  </a:ext>
                </a:extLst>
              </p:cNvPr>
              <p:cNvPicPr>
                <a:picLocks noChangeAspect="1"/>
              </p:cNvPicPr>
              <p:nvPr/>
            </p:nvPicPr>
            <p:blipFill>
              <a:blip r:embed="rId3"/>
              <a:stretch>
                <a:fillRect/>
              </a:stretch>
            </p:blipFill>
            <p:spPr>
              <a:xfrm>
                <a:off x="794328" y="4111999"/>
                <a:ext cx="3474309" cy="584043"/>
              </a:xfrm>
              <a:prstGeom prst="rect">
                <a:avLst/>
              </a:prstGeom>
            </p:spPr>
          </p:pic>
          <p:sp>
            <p:nvSpPr>
              <p:cNvPr id="36" name="Title 1">
                <a:extLst>
                  <a:ext uri="{FF2B5EF4-FFF2-40B4-BE49-F238E27FC236}">
                    <a16:creationId xmlns:a16="http://schemas.microsoft.com/office/drawing/2014/main" id="{DAEA6268-FE08-0983-C738-4474AEA0427D}"/>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dirty="0">
                    <a:solidFill>
                      <a:srgbClr val="007C92"/>
                    </a:solidFill>
                    <a:latin typeface="Noto Sans"/>
                    <a:ea typeface="Noto Sans"/>
                    <a:cs typeface="Arial"/>
                  </a:rPr>
                  <a:t>Attend our Careers talks</a:t>
                </a:r>
              </a:p>
            </p:txBody>
          </p:sp>
        </p:grpSp>
        <p:pic>
          <p:nvPicPr>
            <p:cNvPr id="37" name="Picture 36" descr="A green check mark on a black background&#10;&#10;AI-generated content may be incorrect.">
              <a:extLst>
                <a:ext uri="{FF2B5EF4-FFF2-40B4-BE49-F238E27FC236}">
                  <a16:creationId xmlns:a16="http://schemas.microsoft.com/office/drawing/2014/main" id="{C329D437-2F50-7430-8C8A-15BB2600E671}"/>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490310" y="3386762"/>
              <a:ext cx="668054" cy="450468"/>
            </a:xfrm>
            <a:prstGeom prst="rect">
              <a:avLst/>
            </a:prstGeom>
          </p:spPr>
        </p:pic>
      </p:grpSp>
      <p:grpSp>
        <p:nvGrpSpPr>
          <p:cNvPr id="42" name="Group 41">
            <a:extLst>
              <a:ext uri="{FF2B5EF4-FFF2-40B4-BE49-F238E27FC236}">
                <a16:creationId xmlns:a16="http://schemas.microsoft.com/office/drawing/2014/main" id="{88DF40F7-2C73-6932-29A1-8515E36580C6}"/>
              </a:ext>
            </a:extLst>
          </p:cNvPr>
          <p:cNvGrpSpPr/>
          <p:nvPr/>
        </p:nvGrpSpPr>
        <p:grpSpPr>
          <a:xfrm>
            <a:off x="443552" y="1755251"/>
            <a:ext cx="3782316" cy="584043"/>
            <a:chOff x="592117" y="1866138"/>
            <a:chExt cx="3782316" cy="584043"/>
          </a:xfrm>
        </p:grpSpPr>
        <p:grpSp>
          <p:nvGrpSpPr>
            <p:cNvPr id="38" name="Group 37">
              <a:extLst>
                <a:ext uri="{FF2B5EF4-FFF2-40B4-BE49-F238E27FC236}">
                  <a16:creationId xmlns:a16="http://schemas.microsoft.com/office/drawing/2014/main" id="{2243A61B-99F5-DB79-A14D-6E1D621B3E1A}"/>
                </a:ext>
              </a:extLst>
            </p:cNvPr>
            <p:cNvGrpSpPr/>
            <p:nvPr/>
          </p:nvGrpSpPr>
          <p:grpSpPr>
            <a:xfrm>
              <a:off x="592117" y="1866138"/>
              <a:ext cx="3782316" cy="584043"/>
              <a:chOff x="794328" y="4111999"/>
              <a:chExt cx="3782316" cy="584043"/>
            </a:xfrm>
          </p:grpSpPr>
          <p:pic>
            <p:nvPicPr>
              <p:cNvPr id="39" name="Picture 38">
                <a:extLst>
                  <a:ext uri="{FF2B5EF4-FFF2-40B4-BE49-F238E27FC236}">
                    <a16:creationId xmlns:a16="http://schemas.microsoft.com/office/drawing/2014/main" id="{94CD8479-55A8-1786-6191-C537F0962694}"/>
                  </a:ext>
                </a:extLst>
              </p:cNvPr>
              <p:cNvPicPr>
                <a:picLocks noChangeAspect="1"/>
              </p:cNvPicPr>
              <p:nvPr/>
            </p:nvPicPr>
            <p:blipFill>
              <a:blip r:embed="rId3"/>
              <a:stretch>
                <a:fillRect/>
              </a:stretch>
            </p:blipFill>
            <p:spPr>
              <a:xfrm>
                <a:off x="794328" y="4111999"/>
                <a:ext cx="3474309" cy="584043"/>
              </a:xfrm>
              <a:prstGeom prst="rect">
                <a:avLst/>
              </a:prstGeom>
            </p:spPr>
          </p:pic>
          <p:sp>
            <p:nvSpPr>
              <p:cNvPr id="40" name="Title 1">
                <a:extLst>
                  <a:ext uri="{FF2B5EF4-FFF2-40B4-BE49-F238E27FC236}">
                    <a16:creationId xmlns:a16="http://schemas.microsoft.com/office/drawing/2014/main" id="{21C05880-74F5-9450-E442-7830EE40DE39}"/>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dirty="0">
                    <a:solidFill>
                      <a:srgbClr val="007C92"/>
                    </a:solidFill>
                    <a:latin typeface="Noto Sans"/>
                    <a:ea typeface="Noto Sans"/>
                    <a:cs typeface="Arial"/>
                  </a:rPr>
                  <a:t>Join ICE as a Student Member</a:t>
                </a:r>
                <a:endParaRPr lang="en-US" dirty="0"/>
              </a:p>
            </p:txBody>
          </p:sp>
        </p:grpSp>
        <p:pic>
          <p:nvPicPr>
            <p:cNvPr id="41" name="Picture 40" descr="A green check mark on a black background&#10;&#10;AI-generated content may be incorrect.">
              <a:extLst>
                <a:ext uri="{FF2B5EF4-FFF2-40B4-BE49-F238E27FC236}">
                  <a16:creationId xmlns:a16="http://schemas.microsoft.com/office/drawing/2014/main" id="{90E62E98-F52F-18ED-D1B1-8D76CB00E849}"/>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92668" y="1987866"/>
              <a:ext cx="668054" cy="450468"/>
            </a:xfrm>
            <a:prstGeom prst="rect">
              <a:avLst/>
            </a:prstGeom>
          </p:spPr>
        </p:pic>
      </p:grpSp>
      <p:sp>
        <p:nvSpPr>
          <p:cNvPr id="47" name="TextBox 26">
            <a:extLst>
              <a:ext uri="{FF2B5EF4-FFF2-40B4-BE49-F238E27FC236}">
                <a16:creationId xmlns:a16="http://schemas.microsoft.com/office/drawing/2014/main" id="{71515390-7083-884D-0561-87E103BDED6A}"/>
              </a:ext>
            </a:extLst>
          </p:cNvPr>
          <p:cNvSpPr txBox="1"/>
          <p:nvPr/>
        </p:nvSpPr>
        <p:spPr>
          <a:xfrm>
            <a:off x="1464656" y="3883642"/>
            <a:ext cx="2668685"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Find out how to enrich your curriculum while studying at university.</a:t>
            </a:r>
            <a:endParaRPr lang="en-US" sz="1400" b="0" dirty="0">
              <a:solidFill>
                <a:schemeClr val="tx1">
                  <a:lumMod val="76000"/>
                  <a:lumOff val="24000"/>
                </a:schemeClr>
              </a:solidFill>
              <a:latin typeface="Noto Sans"/>
              <a:ea typeface="Noto Sans"/>
              <a:cs typeface="Arial"/>
            </a:endParaRPr>
          </a:p>
        </p:txBody>
      </p:sp>
      <p:pic>
        <p:nvPicPr>
          <p:cNvPr id="2" name="Picture 1" descr="A qr code with black squares&#10;&#10;AI-generated content may be incorrect.">
            <a:extLst>
              <a:ext uri="{FF2B5EF4-FFF2-40B4-BE49-F238E27FC236}">
                <a16:creationId xmlns:a16="http://schemas.microsoft.com/office/drawing/2014/main" id="{DEECC02F-3A2D-032D-3AB6-C28B86DC8CB4}"/>
              </a:ext>
            </a:extLst>
          </p:cNvPr>
          <p:cNvPicPr>
            <a:picLocks noChangeAspect="1"/>
          </p:cNvPicPr>
          <p:nvPr/>
        </p:nvPicPr>
        <p:blipFill>
          <a:blip r:embed="rId6"/>
          <a:stretch>
            <a:fillRect/>
          </a:stretch>
        </p:blipFill>
        <p:spPr>
          <a:xfrm>
            <a:off x="324445" y="3887391"/>
            <a:ext cx="922735" cy="887016"/>
          </a:xfrm>
          <a:prstGeom prst="rect">
            <a:avLst/>
          </a:prstGeom>
        </p:spPr>
      </p:pic>
    </p:spTree>
    <p:extLst>
      <p:ext uri="{BB962C8B-B14F-4D97-AF65-F5344CB8AC3E}">
        <p14:creationId xmlns:p14="http://schemas.microsoft.com/office/powerpoint/2010/main" val="10082690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5C8E5-3E51-5700-3F2A-7276921AD3E8}"/>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AD6961C-A51F-65B1-7746-4488BA5AA8B2}"/>
              </a:ext>
            </a:extLst>
          </p:cNvPr>
          <p:cNvSpPr>
            <a:spLocks noGrp="1"/>
          </p:cNvSpPr>
          <p:nvPr>
            <p:ph type="title"/>
          </p:nvPr>
        </p:nvSpPr>
        <p:spPr>
          <a:xfrm>
            <a:off x="323850" y="116194"/>
            <a:ext cx="7886700" cy="994172"/>
          </a:xfrm>
        </p:spPr>
        <p:txBody>
          <a:bodyPr/>
          <a:lstStyle/>
          <a:p>
            <a:r>
              <a:rPr lang="en-GB" sz="3200" b="1" dirty="0">
                <a:latin typeface="Noto Sans"/>
                <a:ea typeface="Noto Sans"/>
                <a:cs typeface="Noto Sans"/>
              </a:rPr>
              <a:t>Join the world's leading</a:t>
            </a:r>
            <a:br>
              <a:rPr lang="en-GB" sz="3200" b="1" dirty="0">
                <a:latin typeface="Noto Sans"/>
                <a:ea typeface="Noto Sans"/>
                <a:cs typeface="Noto Sans"/>
              </a:rPr>
            </a:br>
            <a:r>
              <a:rPr lang="en-GB" sz="3200" b="1" dirty="0">
                <a:latin typeface="Noto Sans"/>
                <a:ea typeface="Noto Sans"/>
                <a:cs typeface="Noto Sans"/>
              </a:rPr>
              <a:t>civil engineering institution </a:t>
            </a:r>
            <a:endParaRPr lang="en-US" dirty="0"/>
          </a:p>
        </p:txBody>
      </p:sp>
      <p:pic>
        <p:nvPicPr>
          <p:cNvPr id="23" name="Picture 22">
            <a:extLst>
              <a:ext uri="{FF2B5EF4-FFF2-40B4-BE49-F238E27FC236}">
                <a16:creationId xmlns:a16="http://schemas.microsoft.com/office/drawing/2014/main" id="{244B578B-C871-F041-805B-07B85B19731D}"/>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7370" t="22229" b="28493"/>
          <a:stretch/>
        </p:blipFill>
        <p:spPr>
          <a:xfrm>
            <a:off x="1654" y="1505305"/>
            <a:ext cx="9142346" cy="3638196"/>
          </a:xfrm>
          <a:prstGeom prst="rect">
            <a:avLst/>
          </a:prstGeom>
        </p:spPr>
      </p:pic>
      <p:sp>
        <p:nvSpPr>
          <p:cNvPr id="28" name="Rectangle 27">
            <a:extLst>
              <a:ext uri="{FF2B5EF4-FFF2-40B4-BE49-F238E27FC236}">
                <a16:creationId xmlns:a16="http://schemas.microsoft.com/office/drawing/2014/main" id="{B5940A83-9075-2842-A687-8F2168F14EC2}"/>
              </a:ext>
            </a:extLst>
          </p:cNvPr>
          <p:cNvSpPr/>
          <p:nvPr/>
        </p:nvSpPr>
        <p:spPr>
          <a:xfrm>
            <a:off x="6594288" y="3926205"/>
            <a:ext cx="1360267" cy="420832"/>
          </a:xfrm>
          <a:prstGeom prst="rect">
            <a:avLst/>
          </a:prstGeom>
          <a:solidFill>
            <a:srgbClr val="7094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29" name="TextBox 21">
            <a:extLst>
              <a:ext uri="{FF2B5EF4-FFF2-40B4-BE49-F238E27FC236}">
                <a16:creationId xmlns:a16="http://schemas.microsoft.com/office/drawing/2014/main" id="{EB9C4184-6987-E848-A62E-48E8386D8F7D}"/>
              </a:ext>
            </a:extLst>
          </p:cNvPr>
          <p:cNvSpPr txBox="1"/>
          <p:nvPr/>
        </p:nvSpPr>
        <p:spPr>
          <a:xfrm>
            <a:off x="6594053" y="3982732"/>
            <a:ext cx="1269580"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i="0" u="none" strike="noStrike" dirty="0">
                <a:solidFill>
                  <a:schemeClr val="bg1"/>
                </a:solidFill>
                <a:effectLst/>
                <a:latin typeface="Noto Sans"/>
                <a:ea typeface="Noto Sans"/>
                <a:cs typeface="Arial"/>
              </a:rPr>
              <a:t>Apply online</a:t>
            </a:r>
            <a:endParaRPr lang="en-US" sz="1400" dirty="0">
              <a:solidFill>
                <a:schemeClr val="bg1"/>
              </a:solidFill>
              <a:latin typeface="Noto Sans"/>
              <a:ea typeface="Noto Sans"/>
              <a:cs typeface="Arial"/>
            </a:endParaRPr>
          </a:p>
        </p:txBody>
      </p:sp>
      <p:sp>
        <p:nvSpPr>
          <p:cNvPr id="30" name="Rectangle 29">
            <a:extLst>
              <a:ext uri="{FF2B5EF4-FFF2-40B4-BE49-F238E27FC236}">
                <a16:creationId xmlns:a16="http://schemas.microsoft.com/office/drawing/2014/main" id="{96831749-8C1C-6E49-BA16-9C573C16A5BD}"/>
              </a:ext>
            </a:extLst>
          </p:cNvPr>
          <p:cNvSpPr/>
          <p:nvPr/>
        </p:nvSpPr>
        <p:spPr>
          <a:xfrm>
            <a:off x="6594289" y="4349399"/>
            <a:ext cx="2136182" cy="420832"/>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31" name="TextBox 23">
            <a:extLst>
              <a:ext uri="{FF2B5EF4-FFF2-40B4-BE49-F238E27FC236}">
                <a16:creationId xmlns:a16="http://schemas.microsoft.com/office/drawing/2014/main" id="{5BBA93E1-9C0A-DE4E-BA27-DA8829B821FD}"/>
              </a:ext>
            </a:extLst>
          </p:cNvPr>
          <p:cNvSpPr txBox="1"/>
          <p:nvPr/>
        </p:nvSpPr>
        <p:spPr>
          <a:xfrm>
            <a:off x="6594053" y="4429505"/>
            <a:ext cx="2266067"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solidFill>
                  <a:schemeClr val="bg1"/>
                </a:solidFill>
                <a:latin typeface="Noto Sans"/>
                <a:ea typeface="Noto Sans"/>
                <a:cs typeface="Arial"/>
              </a:rPr>
              <a:t>ice.org.uk/students</a:t>
            </a:r>
          </a:p>
        </p:txBody>
      </p:sp>
      <p:sp>
        <p:nvSpPr>
          <p:cNvPr id="25" name="Rectangle 24">
            <a:extLst>
              <a:ext uri="{FF2B5EF4-FFF2-40B4-BE49-F238E27FC236}">
                <a16:creationId xmlns:a16="http://schemas.microsoft.com/office/drawing/2014/main" id="{A4C726BD-D4E1-4680-8CBA-B416F8F841C7}"/>
              </a:ext>
            </a:extLst>
          </p:cNvPr>
          <p:cNvSpPr/>
          <p:nvPr/>
        </p:nvSpPr>
        <p:spPr>
          <a:xfrm>
            <a:off x="0" y="1198765"/>
            <a:ext cx="9144000" cy="572197"/>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26" name="Title 1">
            <a:extLst>
              <a:ext uri="{FF2B5EF4-FFF2-40B4-BE49-F238E27FC236}">
                <a16:creationId xmlns:a16="http://schemas.microsoft.com/office/drawing/2014/main" id="{DAE932EC-CA0D-41C7-8994-CD2B59B4BB98}"/>
              </a:ext>
            </a:extLst>
          </p:cNvPr>
          <p:cNvSpPr txBox="1">
            <a:spLocks/>
          </p:cNvSpPr>
          <p:nvPr/>
        </p:nvSpPr>
        <p:spPr>
          <a:xfrm>
            <a:off x="237809" y="1273863"/>
            <a:ext cx="4592461" cy="49733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b="1" dirty="0">
                <a:solidFill>
                  <a:schemeClr val="bg1"/>
                </a:solidFill>
                <a:latin typeface="Noto Sans"/>
                <a:ea typeface="Noto Sans"/>
                <a:cs typeface="Arial"/>
              </a:rPr>
              <a:t>FREE ICE student membership</a:t>
            </a:r>
          </a:p>
        </p:txBody>
      </p:sp>
      <p:pic>
        <p:nvPicPr>
          <p:cNvPr id="2" name="Picture 1" descr="A qr code with black circles&#10;&#10;Description automatically generated">
            <a:extLst>
              <a:ext uri="{FF2B5EF4-FFF2-40B4-BE49-F238E27FC236}">
                <a16:creationId xmlns:a16="http://schemas.microsoft.com/office/drawing/2014/main" id="{25361D4E-FC9B-B170-9B4B-FCF28BF10709}"/>
              </a:ext>
            </a:extLst>
          </p:cNvPr>
          <p:cNvPicPr>
            <a:picLocks noChangeAspect="1"/>
          </p:cNvPicPr>
          <p:nvPr/>
        </p:nvPicPr>
        <p:blipFill>
          <a:blip r:embed="rId4"/>
          <a:stretch>
            <a:fillRect/>
          </a:stretch>
        </p:blipFill>
        <p:spPr>
          <a:xfrm>
            <a:off x="5560359" y="3882838"/>
            <a:ext cx="914400" cy="914400"/>
          </a:xfrm>
          <a:prstGeom prst="rect">
            <a:avLst/>
          </a:prstGeom>
        </p:spPr>
      </p:pic>
    </p:spTree>
    <p:extLst>
      <p:ext uri="{BB962C8B-B14F-4D97-AF65-F5344CB8AC3E}">
        <p14:creationId xmlns:p14="http://schemas.microsoft.com/office/powerpoint/2010/main" val="331340351"/>
      </p:ext>
    </p:extLst>
  </p:cSld>
  <p:clrMapOvr>
    <a:masterClrMapping/>
  </p:clrMapOvr>
</p:sld>
</file>

<file path=ppt/theme/theme1.xml><?xml version="1.0" encoding="utf-8"?>
<a:theme xmlns:a="http://schemas.openxmlformats.org/drawingml/2006/main" name="Prim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82A03F42-DBF4-4338-AF19-6F0E9E337B50}"/>
    </a:ext>
  </a:extLst>
</a:theme>
</file>

<file path=ppt/theme/theme2.xml><?xml version="1.0" encoding="utf-8"?>
<a:theme xmlns:a="http://schemas.openxmlformats.org/drawingml/2006/main" name="Second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6D9A43E0-8739-4FAB-95A2-98B090D8BA8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99d77df-be1c-45c6-9ca4-dc4a43aa3a8d">
      <Terms xmlns="http://schemas.microsoft.com/office/infopath/2007/PartnerControls"/>
    </lcf76f155ced4ddcb4097134ff3c332f>
    <Preview xmlns="099d77df-be1c-45c6-9ca4-dc4a43aa3a8d">
      <Url xsi:nil="true"/>
      <Description xsi:nil="true"/>
    </Preview>
    <File_x0020_Description xmlns="099d77df-be1c-45c6-9ca4-dc4a43aa3a8d">Please enter any brief notes about file here</File_x0020_Description>
    <INFO xmlns="099d77df-be1c-45c6-9ca4-dc4a43aa3a8d" xsi:nil="true"/>
    <Notes0 xmlns="099d77df-be1c-45c6-9ca4-dc4a43aa3a8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1E41D33F1B52744A4B4AA8EF50A0F44" ma:contentTypeVersion="22" ma:contentTypeDescription="Create a new document." ma:contentTypeScope="" ma:versionID="f92221ad1d54803b2e20ba5d4bf5acc3">
  <xsd:schema xmlns:xsd="http://www.w3.org/2001/XMLSchema" xmlns:xs="http://www.w3.org/2001/XMLSchema" xmlns:p="http://schemas.microsoft.com/office/2006/metadata/properties" xmlns:ns2="099d77df-be1c-45c6-9ca4-dc4a43aa3a8d" xmlns:ns3="2f7df70a-d529-4ae6-befb-c0389cd99b15" targetNamespace="http://schemas.microsoft.com/office/2006/metadata/properties" ma:root="true" ma:fieldsID="1623311e24a2da222b098fd1699b5f03" ns2:_="" ns3:_="">
    <xsd:import namespace="099d77df-be1c-45c6-9ca4-dc4a43aa3a8d"/>
    <xsd:import namespace="2f7df70a-d529-4ae6-befb-c0389cd99b1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element ref="ns2:Notes0" minOccurs="0"/>
                <xsd:element ref="ns2:File_x0020_Description" minOccurs="0"/>
                <xsd:element ref="ns2:Preview"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2:MediaServiceObjectDetectorVersions" minOccurs="0"/>
                <xsd:element ref="ns2:MediaServiceSearchProperties" minOccurs="0"/>
                <xsd:element ref="ns2:INFO"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9d77df-be1c-45c6-9ca4-dc4a43aa3a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Notes0" ma:index="16" nillable="true" ma:displayName="Notes" ma:format="Dropdown" ma:internalName="Notes0">
      <xsd:simpleType>
        <xsd:restriction base="dms:Note">
          <xsd:maxLength value="255"/>
        </xsd:restriction>
      </xsd:simpleType>
    </xsd:element>
    <xsd:element name="File_x0020_Description" ma:index="17" nillable="true" ma:displayName="File Description" ma:default="Please enter any brief notes about file here" ma:format="Dropdown" ma:internalName="File_x0020_Description">
      <xsd:simpleType>
        <xsd:restriction base="dms:Note"/>
      </xsd:simpleType>
    </xsd:element>
    <xsd:element name="Preview" ma:index="18" nillable="true" ma:displayName="Preview" ma:format="Image" ma:internalName="Preview">
      <xsd:complexType>
        <xsd:complexContent>
          <xsd:extension base="dms:URL">
            <xsd:sequence>
              <xsd:element name="Url" type="dms:ValidUrl" minOccurs="0" nillable="true"/>
              <xsd:element name="Description" type="xsd:string" nillable="true"/>
            </xsd:sequence>
          </xsd:extension>
        </xsd:complexContent>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3" nillable="true" ma:displayName="MediaLengthInSeconds" ma:hidden="true"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b987692b-f1e4-4b5f-8499-09251c8ef84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INFO" ma:index="28" nillable="true" ma:displayName="INFO" ma:description="new updated artwork for dm20&amp;dm40&#10;" ma:format="Dropdown" ma:internalName="INFO">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f7df70a-d529-4ae6-befb-c0389cd99b15"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9A5160E-DAC6-40A1-B91F-3D4D3A9E6D33}">
  <ds:schemaRefs>
    <ds:schemaRef ds:uri="http://schemas.microsoft.com/sharepoint/v3/contenttype/forms"/>
  </ds:schemaRefs>
</ds:datastoreItem>
</file>

<file path=customXml/itemProps2.xml><?xml version="1.0" encoding="utf-8"?>
<ds:datastoreItem xmlns:ds="http://schemas.openxmlformats.org/officeDocument/2006/customXml" ds:itemID="{1E759FCF-FFD1-4164-81C0-BC704421C575}">
  <ds:schemaRefs>
    <ds:schemaRef ds:uri="http://www.w3.org/XML/1998/namespace"/>
    <ds:schemaRef ds:uri="http://schemas.microsoft.com/office/2006/documentManagement/types"/>
    <ds:schemaRef ds:uri="http://schemas.microsoft.com/office/infopath/2007/PartnerControls"/>
    <ds:schemaRef ds:uri="http://purl.org/dc/dcmitype/"/>
    <ds:schemaRef ds:uri="http://schemas.openxmlformats.org/package/2006/metadata/core-properties"/>
    <ds:schemaRef ds:uri="http://purl.org/dc/elements/1.1/"/>
    <ds:schemaRef ds:uri="07d9b117-79ce-4245-856a-a7d1e912e85b"/>
    <ds:schemaRef ds:uri="1fd154dc-09f0-4709-85a4-eea8002a3e10"/>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71A52B7E-EDC9-4996-9D84-8709DD306AC6}"/>
</file>

<file path=docProps/app.xml><?xml version="1.0" encoding="utf-8"?>
<Properties xmlns="http://schemas.openxmlformats.org/officeDocument/2006/extended-properties" xmlns:vt="http://schemas.openxmlformats.org/officeDocument/2006/docPropsVTypes">
  <Template>ICE customisable slide deck (1)</Template>
  <TotalTime>1</TotalTime>
  <Words>3175</Words>
  <Application>Microsoft Office PowerPoint</Application>
  <PresentationFormat>On-screen Show (16:9)</PresentationFormat>
  <Paragraphs>333</Paragraphs>
  <Slides>17</Slides>
  <Notes>17</Notes>
  <HiddenSlides>0</HiddenSlides>
  <MMClips>2</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17</vt:i4>
      </vt:variant>
    </vt:vector>
  </HeadingPairs>
  <TitlesOfParts>
    <vt:vector size="29" baseType="lpstr">
      <vt:lpstr>Arial</vt:lpstr>
      <vt:lpstr>Noto Sans ExtraLight</vt:lpstr>
      <vt:lpstr>Symbol,Sans-Serif</vt:lpstr>
      <vt:lpstr>Arial,Sans-Serif</vt:lpstr>
      <vt:lpstr>Noto Sans</vt:lpstr>
      <vt:lpstr>Wingdings</vt:lpstr>
      <vt:lpstr>Aptos</vt:lpstr>
      <vt:lpstr>Noto Sans SemiBold</vt:lpstr>
      <vt:lpstr>Wingdings,Sans-Serif</vt:lpstr>
      <vt:lpstr>Noto Sans Light</vt:lpstr>
      <vt:lpstr>Primary logo</vt:lpstr>
      <vt:lpstr>Secondary logo</vt:lpstr>
      <vt:lpstr>Masters/postgraduate student presentation Information for presenter </vt:lpstr>
      <vt:lpstr>Membership for postgraduate students</vt:lpstr>
      <vt:lpstr>Embark on an exceptionally rewarding career path  </vt:lpstr>
      <vt:lpstr>The Institution of Civil Engineers</vt:lpstr>
      <vt:lpstr>Join the Institution of Civil Engineers </vt:lpstr>
      <vt:lpstr>ICE student membership </vt:lpstr>
      <vt:lpstr>Get career ready </vt:lpstr>
      <vt:lpstr>Achieve a professional qualification</vt:lpstr>
      <vt:lpstr>Make your experience count: record it  </vt:lpstr>
      <vt:lpstr>The seven ICE attributes  </vt:lpstr>
      <vt:lpstr>Attribute achievement form </vt:lpstr>
      <vt:lpstr>Leverage your industry contacts </vt:lpstr>
      <vt:lpstr>Realise your potential </vt:lpstr>
      <vt:lpstr>Get ahead with ICE</vt:lpstr>
      <vt:lpstr>Become part of a global civil engineering community</vt:lpstr>
      <vt:lpstr>What next?</vt:lpstr>
      <vt:lpstr>Join the world's leading civil engineering institution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Lorena</dc:creator>
  <cp:lastModifiedBy>Hannah Lorena</cp:lastModifiedBy>
  <cp:revision>70</cp:revision>
  <dcterms:created xsi:type="dcterms:W3CDTF">2025-04-11T15:22:14Z</dcterms:created>
  <dcterms:modified xsi:type="dcterms:W3CDTF">2026-03-31T15:15:00Z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0x01010061E41D33F1B52744A4B4AA8EF50A0F44</vt:lpwstr>
  </property>
  <property fmtid="{D5CDD505-2E9C-101B-9397-08002B2CF9AE}" pid="3" name="MediaServiceImageTags">
    <vt:lpwstr/>
  </property>
  <property fmtid="{D5CDD505-2E9C-101B-9397-08002B2CF9AE}" pid="4" name="Tags">
    <vt:lpwstr/>
  </property>
</Properties>
</file>