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3"/>
  </p:notesMasterIdLst>
  <p:sldIdLst>
    <p:sldId id="261" r:id="rId6"/>
    <p:sldId id="318" r:id="rId7"/>
    <p:sldId id="280" r:id="rId8"/>
    <p:sldId id="308" r:id="rId9"/>
    <p:sldId id="309" r:id="rId10"/>
    <p:sldId id="279" r:id="rId11"/>
    <p:sldId id="284" r:id="rId12"/>
    <p:sldId id="312" r:id="rId13"/>
    <p:sldId id="286" r:id="rId14"/>
    <p:sldId id="287" r:id="rId15"/>
    <p:sldId id="288" r:id="rId16"/>
    <p:sldId id="289" r:id="rId17"/>
    <p:sldId id="290" r:id="rId18"/>
    <p:sldId id="315" r:id="rId19"/>
    <p:sldId id="314" r:id="rId20"/>
    <p:sldId id="316" r:id="rId21"/>
    <p:sldId id="317" r:id="rId22"/>
  </p:sldIdLst>
  <p:sldSz cx="9144000" cy="5143500" type="screen16x9"/>
  <p:notesSz cx="6858000" cy="9144000"/>
  <p:embeddedFontLst>
    <p:embeddedFont>
      <p:font typeface="Noto Sans" panose="020B0502040504020204" pitchFamily="34" charset="0"/>
      <p:regular r:id="rId24"/>
      <p:bold r:id="rId25"/>
      <p:italic r:id="rId26"/>
      <p:boldItalic r:id="rId27"/>
    </p:embeddedFont>
    <p:embeddedFont>
      <p:font typeface="Noto Sans ExtraLight" panose="020B0604020202020204" charset="0"/>
      <p:regular r:id="rId28"/>
      <p:italic r:id="rId29"/>
    </p:embeddedFont>
    <p:embeddedFont>
      <p:font typeface="Noto Sans Light" panose="020B0604020202020204" charset="0"/>
      <p:regular r:id="rId30"/>
      <p:italic r:id="rId3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AAFACD-0764-5DD2-3C5A-29CC3AF738FF}" v="35" dt="2026-03-31T15:28:41.3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0069" autoAdjust="0"/>
  </p:normalViewPr>
  <p:slideViewPr>
    <p:cSldViewPr snapToGrid="0">
      <p:cViewPr varScale="1">
        <p:scale>
          <a:sx n="26" d="100"/>
          <a:sy n="26" d="100"/>
        </p:scale>
        <p:origin x="2440" y="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97AAFACD-0764-5DD2-3C5A-29CC3AF738FF}"/>
    <pc:docChg chg="modSld">
      <pc:chgData name="Hannah Lorena" userId="S::hannah.lorena@ice.org.uk::3604a2f9-7937-46a1-adac-da584efe6b9b" providerId="AD" clId="Web-{97AAFACD-0764-5DD2-3C5A-29CC3AF738FF}" dt="2026-03-31T15:28:41.331" v="28" actId="1076"/>
      <pc:docMkLst>
        <pc:docMk/>
      </pc:docMkLst>
      <pc:sldChg chg="addSp delSp modSp">
        <pc:chgData name="Hannah Lorena" userId="S::hannah.lorena@ice.org.uk::3604a2f9-7937-46a1-adac-da584efe6b9b" providerId="AD" clId="Web-{97AAFACD-0764-5DD2-3C5A-29CC3AF738FF}" dt="2026-03-31T15:26:21.220" v="18" actId="1076"/>
        <pc:sldMkLst>
          <pc:docMk/>
          <pc:sldMk cId="2217613790" sldId="288"/>
        </pc:sldMkLst>
        <pc:picChg chg="del">
          <ac:chgData name="Hannah Lorena" userId="S::hannah.lorena@ice.org.uk::3604a2f9-7937-46a1-adac-da584efe6b9b" providerId="AD" clId="Web-{97AAFACD-0764-5DD2-3C5A-29CC3AF738FF}" dt="2026-03-31T15:26:08.236" v="14"/>
          <ac:picMkLst>
            <pc:docMk/>
            <pc:sldMk cId="2217613790" sldId="288"/>
            <ac:picMk id="9" creationId="{A0FA1487-B403-B491-28D2-F356C0BBB9B3}"/>
          </ac:picMkLst>
        </pc:picChg>
        <pc:picChg chg="add mod">
          <ac:chgData name="Hannah Lorena" userId="S::hannah.lorena@ice.org.uk::3604a2f9-7937-46a1-adac-da584efe6b9b" providerId="AD" clId="Web-{97AAFACD-0764-5DD2-3C5A-29CC3AF738FF}" dt="2026-03-31T15:26:21.220" v="18" actId="1076"/>
          <ac:picMkLst>
            <pc:docMk/>
            <pc:sldMk cId="2217613790" sldId="288"/>
            <ac:picMk id="10" creationId="{9AFFA2D0-FB0D-1E8F-AFE1-68ED6B9A7C98}"/>
          </ac:picMkLst>
        </pc:picChg>
      </pc:sldChg>
      <pc:sldChg chg="modSp">
        <pc:chgData name="Hannah Lorena" userId="S::hannah.lorena@ice.org.uk::3604a2f9-7937-46a1-adac-da584efe6b9b" providerId="AD" clId="Web-{97AAFACD-0764-5DD2-3C5A-29CC3AF738FF}" dt="2026-03-31T15:20:05.336" v="1" actId="20577"/>
        <pc:sldMkLst>
          <pc:docMk/>
          <pc:sldMk cId="825389682" sldId="308"/>
        </pc:sldMkLst>
        <pc:spChg chg="mod">
          <ac:chgData name="Hannah Lorena" userId="S::hannah.lorena@ice.org.uk::3604a2f9-7937-46a1-adac-da584efe6b9b" providerId="AD" clId="Web-{97AAFACD-0764-5DD2-3C5A-29CC3AF738FF}" dt="2026-03-31T15:20:05.336" v="1" actId="20577"/>
          <ac:spMkLst>
            <pc:docMk/>
            <pc:sldMk cId="825389682" sldId="308"/>
            <ac:spMk id="7" creationId="{5BD28E41-5AA3-2615-8976-91B1A776DEB8}"/>
          </ac:spMkLst>
        </pc:spChg>
      </pc:sldChg>
      <pc:sldChg chg="modSp modNotes">
        <pc:chgData name="Hannah Lorena" userId="S::hannah.lorena@ice.org.uk::3604a2f9-7937-46a1-adac-da584efe6b9b" providerId="AD" clId="Web-{97AAFACD-0764-5DD2-3C5A-29CC3AF738FF}" dt="2026-03-31T15:22:59.076" v="6"/>
        <pc:sldMkLst>
          <pc:docMk/>
          <pc:sldMk cId="255084310" sldId="309"/>
        </pc:sldMkLst>
        <pc:spChg chg="mod">
          <ac:chgData name="Hannah Lorena" userId="S::hannah.lorena@ice.org.uk::3604a2f9-7937-46a1-adac-da584efe6b9b" providerId="AD" clId="Web-{97AAFACD-0764-5DD2-3C5A-29CC3AF738FF}" dt="2026-03-31T15:20:13.961" v="3" actId="20577"/>
          <ac:spMkLst>
            <pc:docMk/>
            <pc:sldMk cId="255084310" sldId="309"/>
            <ac:spMk id="3" creationId="{6CD9AD19-1086-0836-4E45-B599BAFA5015}"/>
          </ac:spMkLst>
        </pc:spChg>
      </pc:sldChg>
      <pc:sldChg chg="addSp delSp modSp">
        <pc:chgData name="Hannah Lorena" userId="S::hannah.lorena@ice.org.uk::3604a2f9-7937-46a1-adac-da584efe6b9b" providerId="AD" clId="Web-{97AAFACD-0764-5DD2-3C5A-29CC3AF738FF}" dt="2026-03-31T15:27:50.081" v="25" actId="1076"/>
        <pc:sldMkLst>
          <pc:docMk/>
          <pc:sldMk cId="1008269009" sldId="316"/>
        </pc:sldMkLst>
        <pc:picChg chg="add mod">
          <ac:chgData name="Hannah Lorena" userId="S::hannah.lorena@ice.org.uk::3604a2f9-7937-46a1-adac-da584efe6b9b" providerId="AD" clId="Web-{97AAFACD-0764-5DD2-3C5A-29CC3AF738FF}" dt="2026-03-31T15:27:50.081" v="25" actId="1076"/>
          <ac:picMkLst>
            <pc:docMk/>
            <pc:sldMk cId="1008269009" sldId="316"/>
            <ac:picMk id="2" creationId="{CDAB9366-D618-ED20-6854-C183ED038217}"/>
          </ac:picMkLst>
        </pc:picChg>
        <pc:picChg chg="del">
          <ac:chgData name="Hannah Lorena" userId="S::hannah.lorena@ice.org.uk::3604a2f9-7937-46a1-adac-da584efe6b9b" providerId="AD" clId="Web-{97AAFACD-0764-5DD2-3C5A-29CC3AF738FF}" dt="2026-03-31T15:27:33.565" v="19"/>
          <ac:picMkLst>
            <pc:docMk/>
            <pc:sldMk cId="1008269009" sldId="316"/>
            <ac:picMk id="45" creationId="{B6D89689-10FC-664D-E7A9-D6D1C2013EF1}"/>
          </ac:picMkLst>
        </pc:picChg>
      </pc:sldChg>
      <pc:sldChg chg="addSp delSp modSp">
        <pc:chgData name="Hannah Lorena" userId="S::hannah.lorena@ice.org.uk::3604a2f9-7937-46a1-adac-da584efe6b9b" providerId="AD" clId="Web-{97AAFACD-0764-5DD2-3C5A-29CC3AF738FF}" dt="2026-03-31T15:28:41.331" v="28" actId="1076"/>
        <pc:sldMkLst>
          <pc:docMk/>
          <pc:sldMk cId="331340351" sldId="317"/>
        </pc:sldMkLst>
        <pc:picChg chg="add mod">
          <ac:chgData name="Hannah Lorena" userId="S::hannah.lorena@ice.org.uk::3604a2f9-7937-46a1-adac-da584efe6b9b" providerId="AD" clId="Web-{97AAFACD-0764-5DD2-3C5A-29CC3AF738FF}" dt="2026-03-31T15:28:41.331" v="28" actId="1076"/>
          <ac:picMkLst>
            <pc:docMk/>
            <pc:sldMk cId="331340351" sldId="317"/>
            <ac:picMk id="3" creationId="{FB2B5D68-B40E-09F7-4623-1091F313E7E6}"/>
          </ac:picMkLst>
        </pc:picChg>
        <pc:picChg chg="del">
          <ac:chgData name="Hannah Lorena" userId="S::hannah.lorena@ice.org.uk::3604a2f9-7937-46a1-adac-da584efe6b9b" providerId="AD" clId="Web-{97AAFACD-0764-5DD2-3C5A-29CC3AF738FF}" dt="2026-03-31T15:28:29.034" v="26"/>
          <ac:picMkLst>
            <pc:docMk/>
            <pc:sldMk cId="331340351" sldId="317"/>
            <ac:picMk id="27" creationId="{144655E5-1CA8-4F79-1CC8-825CB7953EC7}"/>
          </ac:picMkLst>
        </pc:picChg>
      </pc:sldChg>
      <pc:sldChg chg="addSp delSp modSp">
        <pc:chgData name="Hannah Lorena" userId="S::hannah.lorena@ice.org.uk::3604a2f9-7937-46a1-adac-da584efe6b9b" providerId="AD" clId="Web-{97AAFACD-0764-5DD2-3C5A-29CC3AF738FF}" dt="2026-03-31T15:25:03.250" v="13" actId="1076"/>
        <pc:sldMkLst>
          <pc:docMk/>
          <pc:sldMk cId="968159294" sldId="318"/>
        </pc:sldMkLst>
        <pc:picChg chg="add mod">
          <ac:chgData name="Hannah Lorena" userId="S::hannah.lorena@ice.org.uk::3604a2f9-7937-46a1-adac-da584efe6b9b" providerId="AD" clId="Web-{97AAFACD-0764-5DD2-3C5A-29CC3AF738FF}" dt="2026-03-31T15:25:03.250" v="13" actId="1076"/>
          <ac:picMkLst>
            <pc:docMk/>
            <pc:sldMk cId="968159294" sldId="318"/>
            <ac:picMk id="2" creationId="{D350E941-FAB5-6006-5A04-6F662D82CC11}"/>
          </ac:picMkLst>
        </pc:picChg>
        <pc:picChg chg="del">
          <ac:chgData name="Hannah Lorena" userId="S::hannah.lorena@ice.org.uk::3604a2f9-7937-46a1-adac-da584efe6b9b" providerId="AD" clId="Web-{97AAFACD-0764-5DD2-3C5A-29CC3AF738FF}" dt="2026-03-31T15:24:44.937" v="7"/>
          <ac:picMkLst>
            <pc:docMk/>
            <pc:sldMk cId="968159294" sldId="318"/>
            <ac:picMk id="11" creationId="{00B2378B-80D5-4247-4234-7E9A299AB56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 qsCatId="simple" csTypeId="urn:microsoft.com/office/officeart/2005/8/colors/accent1_1" csCatId="accent1" phldr="1"/>
      <dgm:spPr/>
      <dgm:t>
        <a:bodyPr/>
        <a:lstStyle/>
        <a:p>
          <a:endParaRPr lang="en-GB"/>
        </a:p>
      </dgm:t>
    </dgm:pt>
    <dgm:pt modelId="{B803EBFA-8F53-4CDD-8943-BEBCA645E02F}">
      <dgm:prSet phldrT="[Text]" custT="1"/>
      <dgm:spPr/>
      <dgm:t>
        <a:bodyPr/>
        <a:lstStyle/>
        <a:p>
          <a:r>
            <a:rPr lang="en-US" sz="1400" b="0" i="0" dirty="0"/>
            <a:t>1. Understanding and Practical Application of Engineering</a:t>
          </a:r>
          <a:endParaRPr lang="en-GB" sz="1400" dirty="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dirty="0"/>
            <a:t>2. Management and Leadership</a:t>
          </a:r>
          <a:endParaRPr lang="en-GB" sz="1400" dirty="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dirty="0"/>
            <a:t>3. Commercial Ability</a:t>
          </a:r>
          <a:endParaRPr lang="en-GB" sz="1400" dirty="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dirty="0"/>
            <a:t>4. Health, Safety and Welfare</a:t>
          </a:r>
          <a:endParaRPr lang="en-GB" sz="1400" dirty="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dirty="0"/>
            <a:t>5. Sustainable Development</a:t>
          </a:r>
          <a:endParaRPr lang="en-GB" sz="1400" dirty="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dirty="0"/>
            <a:t>6. Interpersonal Skills and Communication</a:t>
          </a:r>
          <a:endParaRPr lang="en-GB" sz="1400" dirty="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dirty="0"/>
            <a:t>7. Professional Commitment</a:t>
          </a:r>
          <a:endParaRPr lang="en-GB" sz="1400" dirty="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1. Understanding and Practical Application of Engineering</a:t>
          </a:r>
          <a:endParaRPr lang="en-GB" sz="1400" kern="1200" dirty="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2. Management and Leadership</a:t>
          </a:r>
          <a:endParaRPr lang="en-GB" sz="1400" kern="1200" dirty="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3. Commercial Ability</a:t>
          </a:r>
          <a:endParaRPr lang="en-GB" sz="1400" kern="1200" dirty="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4. Health, Safety and Welfare</a:t>
          </a:r>
          <a:endParaRPr lang="en-GB" sz="1400" kern="1200" dirty="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5. Sustainable Development</a:t>
          </a:r>
          <a:endParaRPr lang="en-GB" sz="1400" kern="1200" dirty="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6. Interpersonal Skills and Communication</a:t>
          </a:r>
          <a:endParaRPr lang="en-GB" sz="1400" kern="1200" dirty="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7. Professional Commitment</a:t>
          </a:r>
          <a:endParaRPr lang="en-GB" sz="1400" kern="1200" dirty="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3/31/2026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dirty="0"/>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icehub.sharepoint.com/:v:/g/membership/marketing/docs/ES4oR2lF0WNNrCjcOJwDiJ4BMXKFAJSh7HuWI41iWUjSvA?e=vig32p"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ice.org.uk/what-is-civil-engineering/meet-the-engineers" TargetMode="External"/><Relationship Id="rId4" Type="http://schemas.openxmlformats.org/officeDocument/2006/relationships/hyperlink" Target="https://www.ice.org.uk/what-is-civil-engineering/infrastructure-project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newcivilengineer.com/" TargetMode="External"/><Relationship Id="rId13" Type="http://schemas.openxmlformats.org/officeDocument/2006/relationships/hyperlink" Target="https://www.instagram.com/ice_universities/" TargetMode="External"/><Relationship Id="rId18" Type="http://schemas.openxmlformats.org/officeDocument/2006/relationships/hyperlink" Target="https://www.ice.org.uk/get-involved/awards-and-grants/quest-scholarship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ice.org.uk/engineering-resources/our-services/ice-library-and-archives" TargetMode="External"/><Relationship Id="rId12" Type="http://schemas.openxmlformats.org/officeDocument/2006/relationships/hyperlink" Target="https://www.ice.org.uk/about-us/what-we-do/ice-near-you" TargetMode="External"/><Relationship Id="rId17" Type="http://schemas.openxmlformats.org/officeDocument/2006/relationships/hyperlink" Target="https://www.icebenfund.com/our-services/wellbeing-support/online-wellbeing-resources/" TargetMode="External"/><Relationship Id="rId2" Type="http://schemas.openxmlformats.org/officeDocument/2006/relationships/slide" Target="../slides/slide5.xml"/><Relationship Id="rId16" Type="http://schemas.openxmlformats.org/officeDocument/2006/relationships/hyperlink" Target="https://www.icebenfund.com/our-services/wellbeing-support/helpline/"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knowledge-programmes/ice-knowledge-hub" TargetMode="External"/><Relationship Id="rId11" Type="http://schemas.openxmlformats.org/officeDocument/2006/relationships/hyperlink" Target="https://www.ice.org.uk/events/conferences" TargetMode="External"/><Relationship Id="rId5" Type="http://schemas.openxmlformats.org/officeDocument/2006/relationships/hyperlink" Target="https://www.ice.org.uk/news-insight/news-and-blogs/latest-news/news/careersguide" TargetMode="External"/><Relationship Id="rId15" Type="http://schemas.openxmlformats.org/officeDocument/2006/relationships/hyperlink" Target="https://www.ice.org.uk/about-us/what-we-do/volunteering-with-ice/inspire-the-next-generation" TargetMode="External"/><Relationship Id="rId10" Type="http://schemas.openxmlformats.org/officeDocument/2006/relationships/hyperlink" Target="https://www.ice.org.uk/events/lectures" TargetMode="External"/><Relationship Id="rId19" Type="http://schemas.openxmlformats.org/officeDocument/2006/relationships/hyperlink" Target="https://www.ice.org.uk/my-ice/ice-reward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virtuallibrary.com/toc/jcien/current" TargetMode="External"/><Relationship Id="rId14" Type="http://schemas.openxmlformats.org/officeDocument/2006/relationships/hyperlink" Target="https://www.ice.org.uk/careers-learning/develop-your-career/advice-for-graduate-engineers/early-careers-network"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theengineer.co.uk/tag/the-engineer-salary-survey-2025"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mailto:membership@ice.org.u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3.xml"/><Relationship Id="rId1" Type="http://schemas.openxmlformats.org/officeDocument/2006/relationships/notesMaster" Target="../notesMasters/notesMaster1.xml"/><Relationship Id="rId5" Type="http://schemas.openxmlformats.org/officeDocument/2006/relationships/hyperlink" Target="https://icehub-my.sharepoint.com/:v:/g/personal/ed_horton_ice_org_uk/EfDVVNVossNLgTxyBbtemlMBHufXue1pQ7OSbt8rUdx6iw?e=V6VveU" TargetMode="External"/><Relationship Id="rId4" Type="http://schemas.openxmlformats.org/officeDocument/2006/relationships/hyperlink" Target="https://icehub-my.sharepoint.com/:v:/g/personal/ed_horton_ice_org_uk/Eckzs130CZVMhBfRH8heCZMB0c8BXoH7hR3QRWHLGcH56w?e=fyqUf7"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ice.org.uk/fee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slide is hidden, info for presenter only.</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dirty="0"/>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 SLIDE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*update presenter name on slide*</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Introduction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benefits that ICE student and graduate membership can provide, including how it can benefit you in the short term and in the long term with your career</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dirty="0"/>
          </a:p>
        </p:txBody>
      </p:sp>
    </p:spTree>
    <p:extLst>
      <p:ext uri="{BB962C8B-B14F-4D97-AF65-F5344CB8AC3E}">
        <p14:creationId xmlns:p14="http://schemas.microsoft.com/office/powerpoint/2010/main" val="762968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AA0AE-9900-A0CE-1E60-068787D5F4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E9D90-5D7E-4E4D-E276-2343A2EE52F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4BAA7CF-EAD6-0912-BFF2-5694726E770F}"/>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Congratulations, as a civil engineering postgraduate student, you have chosen to embark on an exceptionally rewarding career path.</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Share examples to illustrate these points: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Job satisfaction – civil engineers regularly feature in polls of the top happiest jobs!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more time, you could also share this careers video (download from SharePoint in advance of presentation and save locally)</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https://icehub.sharepoint.com/:v:/g/membership/marketing/docs/ES4oR2lF0WNNrCjcOJwDiJ4BMXKFAJSh7HuWI41iWUjSvA?e=vig32p</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show some of the examples of civil engineering projects and people from our website:</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Projects - </a:t>
            </a:r>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4"/>
              </a:rPr>
              <a:t>https://www.ice.org.uk/what-is-civil-engineering/infrastructure-projects</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People - </a:t>
            </a:r>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5"/>
              </a:rPr>
              <a:t>https://www.ice.org.uk/what-is-civil-engineering/meet-the-engineers</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image in top left of slide is the 7 miles bridge in Florida Keys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CF5C8C64-6D02-2B57-258F-6301B93A5507}"/>
              </a:ext>
            </a:extLst>
          </p:cNvPr>
          <p:cNvSpPr>
            <a:spLocks noGrp="1"/>
          </p:cNvSpPr>
          <p:nvPr>
            <p:ph type="sldNum" sz="quarter" idx="5"/>
          </p:nvPr>
        </p:nvSpPr>
        <p:spPr/>
        <p:txBody>
          <a:bodyPr/>
          <a:lstStyle/>
          <a:p>
            <a:fld id="{8A36CAF4-5E87-4E49-B717-EB01CD9B11B1}" type="slidenum">
              <a:rPr lang="en-US" smtClean="0"/>
              <a:t>3</a:t>
            </a:fld>
            <a:endParaRPr lang="en-US" dirty="0"/>
          </a:p>
        </p:txBody>
      </p:sp>
    </p:spTree>
    <p:extLst>
      <p:ext uri="{BB962C8B-B14F-4D97-AF65-F5344CB8AC3E}">
        <p14:creationId xmlns:p14="http://schemas.microsoft.com/office/powerpoint/2010/main" val="1664636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bodies</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dirty="0"/>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WHY ICE / HOW ICE CAN SUPPORT YOU</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ICE is your professional partner.</a:t>
            </a: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With our guidance and support you will build a successful and rewarding career.</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a:t>
            </a:r>
            <a:r>
              <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the list below explains the benefits shown on the slide in more detail.</a:t>
            </a:r>
            <a:endParaRPr lang="en-US"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being a member of 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indent="0">
              <a:buFont typeface="Arial,Sans-Serif"/>
              <a:buNone/>
            </a:pP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defRPr/>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growth.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ICE will support you towards pursuing a professional qualification, with an estimated £7,000 annual premium for professionally qualified engineers. Our dedicated team of membership experts are on hand to guide and support you, backed up by a wealth of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online resources</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Document your progress towards professional qualification with our </a:t>
            </a:r>
            <a:r>
              <a:rPr lang="en-GB" sz="900" dirty="0">
                <a:latin typeface="Noto Sans" panose="020B0502040504020204" pitchFamily="34" charset="0"/>
                <a:ea typeface="Noto Sans" panose="020B0502040504020204" pitchFamily="34" charset="0"/>
                <a:cs typeface="Noto Sans" panose="020B0502040504020204" pitchFamily="34" charset="0"/>
                <a:hlinkClick r:id="rId4"/>
              </a:rPr>
              <a:t>attribute achievement form</a:t>
            </a:r>
            <a:r>
              <a:rPr lang="en-GB" sz="900" dirty="0">
                <a:latin typeface="Noto Sans" panose="020B0502040504020204" pitchFamily="34" charset="0"/>
                <a:ea typeface="Noto Sans" panose="020B0502040504020204" pitchFamily="34" charset="0"/>
                <a:cs typeface="Noto Sans" panose="020B0502040504020204" pitchFamily="34" charset="0"/>
              </a:rPr>
              <a:t>.</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 development.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As the leading professional membership body for civil and infrastructure engineers, ICE has everything you need to kickstart a successful career journey. Delve into </a:t>
            </a:r>
            <a:r>
              <a:rPr lang="en-GB" sz="900" dirty="0">
                <a:latin typeface="Noto Sans" panose="020B0502040504020204" pitchFamily="34" charset="0"/>
                <a:ea typeface="Noto Sans" panose="020B0502040504020204" pitchFamily="34" charset="0"/>
                <a:cs typeface="Noto Sans" panose="020B0502040504020204" pitchFamily="34" charset="0"/>
                <a:hlinkClick r:id="rId5"/>
              </a:rPr>
              <a:t>ICE’s career guide</a:t>
            </a:r>
            <a:r>
              <a:rPr lang="en-GB" sz="900" dirty="0">
                <a:latin typeface="Noto Sans" panose="020B0502040504020204" pitchFamily="34" charset="0"/>
                <a:ea typeface="Noto Sans" panose="020B0502040504020204" pitchFamily="34" charset="0"/>
                <a:cs typeface="Noto Sans" panose="020B0502040504020204" pitchFamily="34" charset="0"/>
              </a:rPr>
              <a:t>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and join our regular careers talks to better understand the career options available to you, gaining insights into earning potential and pathways to professional qualifications.</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  </a:t>
            </a:r>
            <a:b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QUEST Kenneth Watson Travel Award: up to £1,000 for individuals and £3,000 for groups to fund a trip to help you develop your civil engineering knowledge and experience. Student prize £250 (final year).</a:t>
            </a:r>
            <a:b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a:ea typeface="Noto Sans"/>
                <a:cs typeface="Noto Sans"/>
              </a:rPr>
              <a:t>Lifelong learning. </a:t>
            </a:r>
            <a:r>
              <a:rPr lang="en-GB" sz="900" dirty="0">
                <a:solidFill>
                  <a:schemeClr val="tx1">
                    <a:lumMod val="65000"/>
                    <a:lumOff val="35000"/>
                  </a:schemeClr>
                </a:solidFill>
                <a:latin typeface="Noto Sans"/>
                <a:ea typeface="Noto Sans"/>
                <a:cs typeface="Noto Sans"/>
              </a:rPr>
              <a:t>Enhance your learning experience through our user-friendly </a:t>
            </a:r>
            <a:r>
              <a:rPr lang="en-GB" sz="900" dirty="0">
                <a:latin typeface="Noto Sans"/>
                <a:ea typeface="Noto Sans"/>
                <a:cs typeface="Noto Sans"/>
                <a:hlinkClick r:id="rId6"/>
              </a:rPr>
              <a:t>Knowledge Hub</a:t>
            </a:r>
            <a:r>
              <a:rPr lang="en-GB" sz="900" dirty="0">
                <a:solidFill>
                  <a:schemeClr val="tx1">
                    <a:lumMod val="65000"/>
                    <a:lumOff val="35000"/>
                  </a:schemeClr>
                </a:solidFill>
                <a:latin typeface="Noto Sans"/>
                <a:ea typeface="Noto Sans"/>
                <a:cs typeface="Noto Sans"/>
              </a:rPr>
              <a:t>, containing tailored CPD content. Explore ICE’s </a:t>
            </a:r>
            <a:r>
              <a:rPr lang="en-GB" sz="900" dirty="0">
                <a:latin typeface="Noto Sans"/>
                <a:ea typeface="Noto Sans"/>
                <a:cs typeface="Noto Sans"/>
                <a:hlinkClick r:id="rId7"/>
              </a:rPr>
              <a:t>extensive library</a:t>
            </a:r>
            <a:r>
              <a:rPr lang="en-GB" sz="900" dirty="0">
                <a:solidFill>
                  <a:schemeClr val="tx1">
                    <a:lumMod val="65000"/>
                    <a:lumOff val="35000"/>
                  </a:schemeClr>
                </a:solidFill>
                <a:latin typeface="Noto Sans"/>
                <a:ea typeface="Noto Sans"/>
                <a:cs typeface="Noto Sans"/>
              </a:rPr>
              <a:t>, the largest of its kind, and stay informed on industry news through publications like </a:t>
            </a:r>
            <a:r>
              <a:rPr lang="en-GB" sz="900" dirty="0">
                <a:latin typeface="Noto Sans"/>
                <a:ea typeface="Noto Sans"/>
                <a:cs typeface="Noto Sans"/>
                <a:hlinkClick r:id="rId8"/>
              </a:rPr>
              <a:t>New Civil Engineer</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and our </a:t>
            </a:r>
            <a:r>
              <a:rPr lang="en-GB" sz="900" dirty="0">
                <a:latin typeface="Noto Sans"/>
                <a:ea typeface="Noto Sans"/>
                <a:cs typeface="Noto Sans"/>
                <a:hlinkClick r:id="rId9"/>
              </a:rPr>
              <a:t>Civil Engineering Journal</a:t>
            </a:r>
            <a:r>
              <a:rPr lang="en-GB" sz="900" dirty="0">
                <a:solidFill>
                  <a:schemeClr val="tx1">
                    <a:lumMod val="65000"/>
                    <a:lumOff val="35000"/>
                  </a:schemeClr>
                </a:solidFill>
                <a:latin typeface="Noto Sans"/>
                <a:ea typeface="Noto Sans"/>
                <a:cs typeface="Noto Sans"/>
              </a:rPr>
              <a:t>. Supplement your studies by attending </a:t>
            </a:r>
            <a:r>
              <a:rPr lang="en-GB" sz="900" dirty="0">
                <a:latin typeface="Noto Sans"/>
                <a:ea typeface="Noto Sans"/>
                <a:cs typeface="Noto Sans"/>
                <a:hlinkClick r:id="rId10"/>
              </a:rPr>
              <a:t>lectures</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and</a:t>
            </a:r>
            <a:r>
              <a:rPr lang="en-GB" sz="900" dirty="0">
                <a:latin typeface="Noto Sans"/>
                <a:ea typeface="Noto Sans"/>
                <a:cs typeface="Noto Sans"/>
              </a:rPr>
              <a:t> </a:t>
            </a:r>
            <a:r>
              <a:rPr lang="en-GB" sz="900" dirty="0">
                <a:latin typeface="Noto Sans"/>
                <a:ea typeface="Noto Sans"/>
                <a:cs typeface="Noto Sans"/>
                <a:hlinkClick r:id="rId11"/>
              </a:rPr>
              <a:t>conferences</a:t>
            </a:r>
            <a:r>
              <a:rPr lang="en-GB" sz="900" dirty="0">
                <a:solidFill>
                  <a:schemeClr val="tx1">
                    <a:lumMod val="65000"/>
                    <a:lumOff val="35000"/>
                  </a:schemeClr>
                </a:solidFill>
                <a:latin typeface="Noto Sans"/>
                <a:ea typeface="Noto Sans"/>
                <a:cs typeface="Noto Sans"/>
              </a:rPr>
              <a:t>, keep current with industry trends, and access our world-beating training sessions and thought leadership content.</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solidFill>
                  <a:schemeClr val="tx1">
                    <a:lumMod val="65000"/>
                    <a:lumOff val="35000"/>
                  </a:schemeClr>
                </a:solidFill>
                <a:latin typeface="Noto Sans"/>
                <a:ea typeface="Noto Sans"/>
                <a:cs typeface="Noto Sans"/>
              </a:rPr>
              <a:t>Connections and community. </a:t>
            </a:r>
            <a:r>
              <a:rPr lang="en-GB" sz="900" dirty="0">
                <a:solidFill>
                  <a:schemeClr val="tx1">
                    <a:lumMod val="65000"/>
                    <a:lumOff val="35000"/>
                  </a:schemeClr>
                </a:solidFill>
                <a:latin typeface="Noto Sans"/>
                <a:ea typeface="Noto Sans"/>
                <a:cs typeface="Noto Sans"/>
              </a:rPr>
              <a:t>Connect with ICE’s global and local network of engineers. Receive advice, support and engage in the professional enrichment programmes delivered by your </a:t>
            </a:r>
            <a:r>
              <a:rPr lang="en-GB" sz="900" dirty="0">
                <a:latin typeface="Noto Sans"/>
                <a:ea typeface="Noto Sans"/>
                <a:cs typeface="Noto Sans"/>
                <a:hlinkClick r:id="rId12"/>
              </a:rPr>
              <a:t>regional team</a:t>
            </a:r>
            <a:r>
              <a:rPr lang="en-GB" sz="900" dirty="0">
                <a:solidFill>
                  <a:schemeClr val="tx1">
                    <a:lumMod val="65000"/>
                    <a:lumOff val="35000"/>
                  </a:schemeClr>
                </a:solidFill>
                <a:latin typeface="Noto Sans"/>
                <a:ea typeface="Noto Sans"/>
                <a:cs typeface="Noto Sans"/>
              </a:rPr>
              <a:t>. Keep up to date via our </a:t>
            </a:r>
            <a:r>
              <a:rPr lang="en-GB" sz="900" dirty="0">
                <a:latin typeface="Noto Sans"/>
                <a:ea typeface="Noto Sans"/>
                <a:cs typeface="Noto Sans"/>
                <a:hlinkClick r:id="rId13"/>
              </a:rPr>
              <a:t>@ice_universities Instagram account</a:t>
            </a:r>
            <a:r>
              <a:rPr lang="en-GB" sz="900" dirty="0">
                <a:solidFill>
                  <a:schemeClr val="tx1">
                    <a:lumMod val="65000"/>
                    <a:lumOff val="35000"/>
                  </a:schemeClr>
                </a:solidFill>
                <a:latin typeface="Noto Sans"/>
                <a:ea typeface="Noto Sans"/>
                <a:cs typeface="Noto Sans"/>
              </a:rPr>
              <a:t>. Join the </a:t>
            </a:r>
            <a:r>
              <a:rPr lang="en-GB" sz="900" dirty="0">
                <a:latin typeface="Noto Sans"/>
                <a:ea typeface="Noto Sans"/>
                <a:cs typeface="Noto Sans"/>
                <a:hlinkClick r:id="rId14"/>
              </a:rPr>
              <a:t>Early Careers Network (</a:t>
            </a:r>
            <a:r>
              <a:rPr lang="en-GB" sz="900" dirty="0" err="1">
                <a:latin typeface="Noto Sans"/>
                <a:ea typeface="Noto Sans"/>
                <a:cs typeface="Noto Sans"/>
                <a:hlinkClick r:id="rId14"/>
              </a:rPr>
              <a:t>ECNet</a:t>
            </a:r>
            <a:r>
              <a:rPr lang="en-GB" sz="900" dirty="0">
                <a:latin typeface="Noto Sans"/>
                <a:ea typeface="Noto Sans"/>
                <a:cs typeface="Noto Sans"/>
                <a:hlinkClick r:id="rId14"/>
              </a:rPr>
              <a:t>)</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to connect with peers and shape ICE’s activities or support the next generation by becoming an </a:t>
            </a:r>
            <a:r>
              <a:rPr lang="en-GB" sz="900" dirty="0">
                <a:latin typeface="Noto Sans"/>
                <a:ea typeface="Noto Sans"/>
                <a:cs typeface="Noto Sans"/>
                <a:hlinkClick r:id="rId15"/>
              </a:rPr>
              <a:t>ICE STEM Ambassador</a:t>
            </a:r>
            <a:r>
              <a:rPr lang="en-GB" sz="900" dirty="0">
                <a:solidFill>
                  <a:schemeClr val="tx1">
                    <a:lumMod val="65000"/>
                    <a:lumOff val="35000"/>
                  </a:schemeClr>
                </a:solidFill>
                <a:latin typeface="Noto Sans"/>
                <a:ea typeface="Noto Sans"/>
                <a:cs typeface="Noto Sans"/>
              </a:rPr>
              <a:t>. </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solidFill>
                  <a:schemeClr val="tx1">
                    <a:lumMod val="65000"/>
                    <a:lumOff val="35000"/>
                  </a:schemeClr>
                </a:solidFill>
                <a:latin typeface="Noto Sans"/>
                <a:ea typeface="Noto Sans"/>
                <a:cs typeface="Noto Sans"/>
              </a:rPr>
              <a:t>Part of a global community of over </a:t>
            </a:r>
            <a:r>
              <a:rPr lang="en-GB" dirty="0">
                <a:solidFill>
                  <a:schemeClr val="tx1">
                    <a:lumMod val="65000"/>
                    <a:lumOff val="35000"/>
                  </a:schemeClr>
                </a:solidFill>
                <a:latin typeface="Noto Sans"/>
                <a:ea typeface="Noto Sans"/>
                <a:cs typeface="Noto Sans"/>
              </a:rPr>
              <a:t>95,000</a:t>
            </a:r>
            <a:r>
              <a:rPr lang="en-GB" sz="900" dirty="0">
                <a:solidFill>
                  <a:schemeClr val="tx1">
                    <a:lumMod val="65000"/>
                    <a:lumOff val="35000"/>
                  </a:schemeClr>
                </a:solidFill>
                <a:latin typeface="Noto Sans"/>
                <a:ea typeface="Noto Sans"/>
                <a:cs typeface="Noto Sans"/>
              </a:rPr>
              <a:t> members in over 160 countries.</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solidFill>
                  <a:schemeClr val="tx1">
                    <a:lumMod val="65000"/>
                    <a:lumOff val="35000"/>
                  </a:schemeClr>
                </a:solidFill>
                <a:latin typeface="Noto Sans"/>
                <a:ea typeface="Noto Sans"/>
                <a:cs typeface="Noto Sans"/>
              </a:rPr>
              <a:t>Wellbeing and rewards. </a:t>
            </a:r>
            <a:r>
              <a:rPr lang="en-GB" sz="900" dirty="0">
                <a:solidFill>
                  <a:schemeClr val="tx1">
                    <a:lumMod val="65000"/>
                    <a:lumOff val="35000"/>
                  </a:schemeClr>
                </a:solidFill>
                <a:latin typeface="Noto Sans"/>
                <a:ea typeface="Noto Sans"/>
                <a:cs typeface="Noto Sans"/>
              </a:rPr>
              <a:t>Receive personalised assistance through the </a:t>
            </a:r>
            <a:r>
              <a:rPr lang="en-GB" sz="900" dirty="0">
                <a:latin typeface="Noto Sans"/>
                <a:ea typeface="Noto Sans"/>
                <a:cs typeface="Noto Sans"/>
                <a:hlinkClick r:id="rId16"/>
              </a:rPr>
              <a:t>ICE Benevolent Fund’s</a:t>
            </a:r>
            <a:r>
              <a:rPr lang="en-GB" sz="900" dirty="0">
                <a:latin typeface="Noto Sans"/>
                <a:ea typeface="Noto Sans"/>
                <a:cs typeface="Noto Sans"/>
              </a:rPr>
              <a:t> </a:t>
            </a:r>
            <a:r>
              <a:rPr lang="en-GB" sz="900" dirty="0">
                <a:latin typeface="Noto Sans"/>
                <a:ea typeface="Noto Sans"/>
                <a:cs typeface="Noto Sans"/>
                <a:hlinkClick r:id="rId16"/>
              </a:rPr>
              <a:t>24-hour helpline</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and access resources for your wellbeing via its </a:t>
            </a:r>
            <a:r>
              <a:rPr lang="en-GB" sz="900" dirty="0">
                <a:latin typeface="Noto Sans"/>
                <a:ea typeface="Noto Sans"/>
                <a:cs typeface="Noto Sans"/>
                <a:hlinkClick r:id="rId17"/>
              </a:rPr>
              <a:t>wellbeing portal</a:t>
            </a:r>
            <a:r>
              <a:rPr lang="en-GB" sz="900" dirty="0">
                <a:solidFill>
                  <a:schemeClr val="tx1">
                    <a:lumMod val="65000"/>
                    <a:lumOff val="35000"/>
                  </a:schemeClr>
                </a:solidFill>
                <a:latin typeface="Noto Sans"/>
                <a:ea typeface="Noto Sans"/>
                <a:cs typeface="Noto Sans"/>
              </a:rPr>
              <a:t>. Explore potential </a:t>
            </a:r>
            <a:r>
              <a:rPr lang="en-GB" sz="900" dirty="0">
                <a:latin typeface="Noto Sans"/>
                <a:ea typeface="Noto Sans"/>
                <a:cs typeface="Noto Sans"/>
                <a:hlinkClick r:id="rId18"/>
              </a:rPr>
              <a:t>grant opportunities</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to support your academic and professional journey. Enjoy exclusive money-saving discounts and offers from a variety of brands and retailers through</a:t>
            </a:r>
            <a:r>
              <a:rPr lang="en-GB" sz="900" dirty="0">
                <a:latin typeface="Noto Sans"/>
                <a:ea typeface="Noto Sans"/>
                <a:cs typeface="Noto Sans"/>
              </a:rPr>
              <a:t> </a:t>
            </a:r>
            <a:r>
              <a:rPr lang="en-GB" sz="900" dirty="0">
                <a:latin typeface="Noto Sans"/>
                <a:ea typeface="Noto Sans"/>
                <a:cs typeface="Noto Sans"/>
                <a:hlinkClick r:id="rId19"/>
              </a:rPr>
              <a:t>ICE Rewards</a:t>
            </a:r>
            <a:r>
              <a:rPr lang="en-GB" sz="900" dirty="0">
                <a:latin typeface="Noto Sans"/>
                <a:ea typeface="Noto Sans"/>
                <a:cs typeface="Noto Sans"/>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dirty="0"/>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51C1E-0118-E442-5433-D5AEAF6FE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060ACC-F036-E2F9-1A9F-3FFB473247C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0325231-B638-48EE-28A6-64D7EEFD2639}"/>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VIDEO HIGHLIGHTING BENEFITS OF ICE STUDENT MEMBERSHIP</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video requires online link or advance download (see below) good sound; recommend testing sound equipment ahead of presentation if possible*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YouTube link: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https://www.youtube.com/watch?v=a_vkBuu00X4</a:t>
            </a:r>
            <a:r>
              <a:rPr lang="en-GB" sz="900" dirty="0">
                <a:latin typeface="Noto Sans" panose="020B0502040504020204" pitchFamily="34" charset="0"/>
                <a:ea typeface="Noto Sans" panose="020B0502040504020204" pitchFamily="34" charset="0"/>
                <a:cs typeface="Noto Sans" panose="020B0502040504020204" pitchFamily="34" charset="0"/>
              </a:rPr>
              <a:t> </a:t>
            </a:r>
            <a:endPar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D1F7A232-2297-6A3B-BA31-88759FA095C9}"/>
              </a:ext>
            </a:extLst>
          </p:cNvPr>
          <p:cNvSpPr>
            <a:spLocks noGrp="1"/>
          </p:cNvSpPr>
          <p:nvPr>
            <p:ph type="sldNum" sz="quarter" idx="5"/>
          </p:nvPr>
        </p:nvSpPr>
        <p:spPr/>
        <p:txBody>
          <a:bodyPr/>
          <a:lstStyle/>
          <a:p>
            <a:fld id="{8A36CAF4-5E87-4E49-B717-EB01CD9B11B1}" type="slidenum">
              <a:rPr lang="en-US" smtClean="0"/>
              <a:t>6</a:t>
            </a:fld>
            <a:endParaRPr lang="en-US" dirty="0"/>
          </a:p>
        </p:txBody>
      </p:sp>
    </p:spTree>
    <p:extLst>
      <p:ext uri="{BB962C8B-B14F-4D97-AF65-F5344CB8AC3E}">
        <p14:creationId xmlns:p14="http://schemas.microsoft.com/office/powerpoint/2010/main" val="364907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D0CA0-4C51-2D76-8F4C-26BA8DE13E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3E1812-BE4C-B38D-AD97-F7D1A27A83B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0AFD0D61-F60B-2CAE-52F7-01B64D8DD5BE}"/>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Guide to Careers in Civil Engineering</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Comprehensive guide designed to help students, apprentices and recent graduates plan their career in civil engineering.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Covers breadth of industry sectors, roles and career pathways, latest industry trends.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case studies from diverse range of civil engineers.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Packed with practical tips and advice to help you understand your career options, plus details of key employers.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We are currently updating the existing app! </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AB3C2EFF-6442-0911-051E-0DD83C4A7DDD}"/>
              </a:ext>
            </a:extLst>
          </p:cNvPr>
          <p:cNvSpPr>
            <a:spLocks noGrp="1"/>
          </p:cNvSpPr>
          <p:nvPr>
            <p:ph type="sldNum" sz="quarter" idx="5"/>
          </p:nvPr>
        </p:nvSpPr>
        <p:spPr/>
        <p:txBody>
          <a:bodyPr/>
          <a:lstStyle/>
          <a:p>
            <a:fld id="{8A36CAF4-5E87-4E49-B717-EB01CD9B11B1}" type="slidenum">
              <a:rPr lang="en-US" smtClean="0"/>
              <a:t>7</a:t>
            </a:fld>
            <a:endParaRPr lang="en-US" dirty="0"/>
          </a:p>
        </p:txBody>
      </p:sp>
    </p:spTree>
    <p:extLst>
      <p:ext uri="{BB962C8B-B14F-4D97-AF65-F5344CB8AC3E}">
        <p14:creationId xmlns:p14="http://schemas.microsoft.com/office/powerpoint/2010/main" val="3524585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PROFESSIONAL QUALIFICATIONS (HOW)</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Explain CEng, IEng and EngTech MICE.*</a:t>
            </a:r>
          </a:p>
          <a:p>
            <a:b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Becoming professionally qualified with ICE is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really straightforward.</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Overall, </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achieving professionally qualified status comes from a combination of academic qualifications, work experience and then from passing a Professional Review.</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give a broad guide to potential timescales, but emphasise it is about quality of experience, not years of experience*</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Academic qualifications: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inform the audience what their course is accredited for*</a:t>
            </a: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So when you complete your studies, you’ve ticked off this step.</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Work experience: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you’ll also need to develop the skills, knowledge and practical experience. ICE calls this your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Initial Professional Development (IPD)</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and the good news is that you could get a head start on your journey to professional qualification if you gain and record, experience during your studies. You can also record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CPD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during your studies.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IPD Mentoring platform: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find a mentor to help you progress to professional qualification.</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Review:</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finally, once you’ve completed your studies and gained work experience, you’ll need to pass a Professional Review. </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includes a presentation and an interview with two experienced civil engineers or technicians. If you are applying for IEng or CEng you’ll also need to do a written exercise.</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Our team is on hand to support you every step of the way, you’ll get lots of help from us and from your employer throughout the whole process to help you achieve your goal. </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reiterate the benefits of professional qualification*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professional qualification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Letters after your name are a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mark of excellence</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Increase your professional status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Really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valued by employers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will enhance your career prospects and could help you to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earn more</a:t>
            </a:r>
            <a:b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(recent survey highlighted a £7k salary premium for professionally qualified engineers, across all engineering sectors, more at https://www.engc.org.uk/news/press-releases/2025/survey-reveals-higher-salaries-for-professionally-registered-engineers/and </a:t>
            </a:r>
            <a:r>
              <a:rPr lang="en-GB" sz="900" b="0" i="0" kern="1200" dirty="0">
                <a:solidFill>
                  <a:schemeClr val="tx1"/>
                </a:solidFill>
                <a:effectLst/>
                <a:latin typeface="Noto Sans" panose="020B0502040504020204" pitchFamily="34" charset="0"/>
                <a:ea typeface="Noto Sans" panose="020B0502040504020204" pitchFamily="34" charset="0"/>
                <a:cs typeface="Noto Sans" panose="020B0502040504020204" pitchFamily="34" charset="0"/>
                <a:hlinkClick r:id="rId3"/>
              </a:rPr>
              <a:t>https://www.theengineer.co.uk/tag/the-engineer-salary-survey-2025</a:t>
            </a:r>
            <a:r>
              <a:rPr lang="en-GB" sz="900" b="0" dirty="0">
                <a:latin typeface="Noto Sans" panose="020B0502040504020204" pitchFamily="34" charset="0"/>
                <a:ea typeface="Noto Sans" panose="020B0502040504020204" pitchFamily="34" charset="0"/>
                <a:cs typeface="Noto Sans" panose="020B0502040504020204" pitchFamily="34" charset="0"/>
              </a:rPr>
              <a:t>)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Internationally-recognised</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open up opportunities to work around the world</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£7k more than they would have been if they hadn’t become professionally qualified.</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8</a:t>
            </a:fld>
            <a:endParaRPr lang="en-US" dirty="0"/>
          </a:p>
        </p:txBody>
      </p:sp>
    </p:spTree>
    <p:extLst>
      <p:ext uri="{BB962C8B-B14F-4D97-AF65-F5344CB8AC3E}">
        <p14:creationId xmlns:p14="http://schemas.microsoft.com/office/powerpoint/2010/main" val="2659459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BD9F4-A708-9025-3D8B-7B2B54915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808E06-C789-6862-3A8E-1F6BF83248C8}"/>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F40C3859-7B46-1738-1C2C-C5AB5D16DB92}"/>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RECORDING YOUR EXPERIENCE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gained industry work experience before and during your postgraduate studies, you can record it and gain a head start on your journey to professional qualification with the ICE.</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Aft>
                <a:spcPts val="300"/>
              </a:spcAft>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Whether you are a full-time student with some work experience, a part-time student and/or have industry experience, or a PhD research student, ensure you record all relevant work including: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Summer jobs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Volunteering projects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Placements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Student body roles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Previous work experience</a:t>
            </a:r>
          </a:p>
          <a:p>
            <a:pPr marL="267970" indent="-267970">
              <a:spcAft>
                <a:spcPts val="300"/>
              </a:spcAft>
              <a:buFont typeface="Wingdings,Sans-Serif"/>
              <a:buChar char="§"/>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300"/>
              </a:spcAft>
              <a:buClrTx/>
              <a:buSzTx/>
              <a:buFont typeface="Wingdings,Sans-Serif"/>
              <a:buNone/>
              <a:tabLst/>
              <a:defRPr/>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had a regular placement with a civil engineering employer, or previous work experience, you probably have more.</a:t>
            </a:r>
          </a:p>
          <a:p>
            <a:pPr marL="0" indent="0">
              <a:spcAft>
                <a:spcPts val="300"/>
              </a:spcAft>
              <a:buFont typeface="Wingdings,Sans-Serif"/>
              <a:buNone/>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indent="0">
              <a:spcAft>
                <a:spcPts val="300"/>
              </a:spcAft>
              <a:buFont typeface="Wingdings,Sans-Serif"/>
              <a:buNone/>
            </a:pP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92EA36AA-D3C3-7199-0F3A-99088BF24BF8}"/>
              </a:ext>
            </a:extLst>
          </p:cNvPr>
          <p:cNvSpPr>
            <a:spLocks noGrp="1"/>
          </p:cNvSpPr>
          <p:nvPr>
            <p:ph type="sldNum" sz="quarter" idx="5"/>
          </p:nvPr>
        </p:nvSpPr>
        <p:spPr/>
        <p:txBody>
          <a:bodyPr/>
          <a:lstStyle/>
          <a:p>
            <a:fld id="{8A36CAF4-5E87-4E49-B717-EB01CD9B11B1}" type="slidenum">
              <a:rPr lang="en-US" smtClean="0"/>
              <a:t>9</a:t>
            </a:fld>
            <a:endParaRPr lang="en-US" dirty="0"/>
          </a:p>
        </p:txBody>
      </p:sp>
    </p:spTree>
    <p:extLst>
      <p:ext uri="{BB962C8B-B14F-4D97-AF65-F5344CB8AC3E}">
        <p14:creationId xmlns:p14="http://schemas.microsoft.com/office/powerpoint/2010/main" val="3164855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336AA-225D-AADC-1E93-575D0B168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3DB3C-9D8A-914E-A0AF-284B470FA80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D3A478F1-9649-EE57-4DEC-DC2DE5DA977F}"/>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ICE 7 ATTRIBUTES</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There are the 7 criteria for measuring the professional experience of a civil engineer, regardless of path, field and country of work.</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Understanding and practical application of engineering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Management and leadership</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Commercial ability</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Health, safety and welfare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Sustainable development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Interpersonal skills and communication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commitment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B43F3ACA-0B11-1AA5-136D-1B731BA0F7AA}"/>
              </a:ext>
            </a:extLst>
          </p:cNvPr>
          <p:cNvSpPr>
            <a:spLocks noGrp="1"/>
          </p:cNvSpPr>
          <p:nvPr>
            <p:ph type="sldNum" sz="quarter" idx="5"/>
          </p:nvPr>
        </p:nvSpPr>
        <p:spPr/>
        <p:txBody>
          <a:bodyPr/>
          <a:lstStyle/>
          <a:p>
            <a:fld id="{8A36CAF4-5E87-4E49-B717-EB01CD9B11B1}" type="slidenum">
              <a:rPr lang="en-US" smtClean="0"/>
              <a:t>10</a:t>
            </a:fld>
            <a:endParaRPr lang="en-US" dirty="0"/>
          </a:p>
        </p:txBody>
      </p:sp>
    </p:spTree>
    <p:extLst>
      <p:ext uri="{BB962C8B-B14F-4D97-AF65-F5344CB8AC3E}">
        <p14:creationId xmlns:p14="http://schemas.microsoft.com/office/powerpoint/2010/main" val="3246434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C4320-4C97-0A71-F8C4-218904C886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99A85-E8E6-A280-0F6E-A3DC496CEBC6}"/>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1D3D138E-50C2-1F04-F822-9152C4E07AD7}"/>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ATTRIBUTE ACHIEVEMENT FORM</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2244892-3C63-6A71-759B-27A44BCC29E6}"/>
              </a:ext>
            </a:extLst>
          </p:cNvPr>
          <p:cNvSpPr>
            <a:spLocks noGrp="1"/>
          </p:cNvSpPr>
          <p:nvPr>
            <p:ph type="sldNum" sz="quarter" idx="5"/>
          </p:nvPr>
        </p:nvSpPr>
        <p:spPr/>
        <p:txBody>
          <a:bodyPr/>
          <a:lstStyle/>
          <a:p>
            <a:fld id="{8A36CAF4-5E87-4E49-B717-EB01CD9B11B1}" type="slidenum">
              <a:rPr lang="en-US" smtClean="0"/>
              <a:t>11</a:t>
            </a:fld>
            <a:endParaRPr lang="en-US" dirty="0"/>
          </a:p>
        </p:txBody>
      </p:sp>
    </p:spTree>
    <p:extLst>
      <p:ext uri="{BB962C8B-B14F-4D97-AF65-F5344CB8AC3E}">
        <p14:creationId xmlns:p14="http://schemas.microsoft.com/office/powerpoint/2010/main" val="1493331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14B1B-DC00-6627-A485-ED11D62F7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9260F-7AA3-C8E3-1FBA-6069CEF3543E}"/>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429F477F-762C-9FB8-A0E2-617EC256324C}"/>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LEVERAGE YOUR INDUSTRY CONTACTS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Ask your prospective employer or current industry contact if they provide an ICE mentor or training agreement on the ICE training scheme to help support your journey towards professional qualification.</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 can them questions such as:</a:t>
            </a: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Is there a company training scheme?</a:t>
            </a: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not, is there an ICE qualified person who can be your mentor?</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While many employers will be able to support you with finding a mentor. If not, the following resources can help your search.</a:t>
            </a:r>
          </a:p>
          <a:p>
            <a:pPr>
              <a:spcBef>
                <a:spcPct val="20000"/>
              </a:spcBef>
            </a:pP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ICE’s mentor-matching platform:</a:t>
            </a:r>
          </a:p>
          <a:p>
            <a:pPr>
              <a:spcBef>
                <a:spcPct val="20000"/>
              </a:spcBef>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ice.org.uk/mentoring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contact ICE’s Membership Support Centre:</a:t>
            </a:r>
          </a:p>
          <a:p>
            <a:pPr>
              <a:spcBef>
                <a:spcPct val="20000"/>
              </a:spcBef>
            </a:pPr>
            <a:r>
              <a:rPr lang="en-GB" sz="900" b="1"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membership@ice.org.uk</a:t>
            </a:r>
            <a:endPar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20EFE12-2C2D-9610-EACA-8C9EA4288C89}"/>
              </a:ext>
            </a:extLst>
          </p:cNvPr>
          <p:cNvSpPr>
            <a:spLocks noGrp="1"/>
          </p:cNvSpPr>
          <p:nvPr>
            <p:ph type="sldNum" sz="quarter" idx="5"/>
          </p:nvPr>
        </p:nvSpPr>
        <p:spPr/>
        <p:txBody>
          <a:bodyPr/>
          <a:lstStyle/>
          <a:p>
            <a:fld id="{8A36CAF4-5E87-4E49-B717-EB01CD9B11B1}" type="slidenum">
              <a:rPr lang="en-US" smtClean="0"/>
              <a:t>12</a:t>
            </a:fld>
            <a:endParaRPr lang="en-US" dirty="0"/>
          </a:p>
        </p:txBody>
      </p:sp>
    </p:spTree>
    <p:extLst>
      <p:ext uri="{BB962C8B-B14F-4D97-AF65-F5344CB8AC3E}">
        <p14:creationId xmlns:p14="http://schemas.microsoft.com/office/powerpoint/2010/main" val="3940620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CDFA2-7E3F-BCE6-F4A7-6DB9D15D7C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6859E-FECC-303D-0DA1-55EFFEAC9B07}"/>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E9647C7C-857D-7C5A-C267-CF71B3605B26}"/>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VIDEO HIGHLIGHTING BENEFITS OF ICE MEMBERSHIP AND QUALIFICATIONS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video requires online link or advance download (see below) good sound; recommend testing sound equipment ahead of presentation if possible*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Introduce video – hear why our members and employers think that ICE membership and professional qualifications are so vital to their careers.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Video on the slide is at this link (shorter version, 03:30) - </a:t>
            </a:r>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https://www.youtube.com/watch?v=hSOstb3n5O0</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if no online access for presentation, download from Sharepoint before your presentation, select insert – video – video on my PC.</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Shorter version, 03:30</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hlinkClick r:id="rId4"/>
              </a:rPr>
              <a:t>https://icehub-my.sharepoint.com/:v:/g/personal/ed_horton_ice_org_uk/Eckzs130CZVMhBfRH8heCZMB0c8BXoH7hR3QRWHLGcH56w?e=fyqUf7</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Extended version with additional content about careers in civil engineering (why it’s great), 04:50</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5"/>
              </a:rPr>
              <a:t>https://icehub-my.sharepoint.com/:v:/g/personal/ed_horton_ice_org_uk/EfDVVNVossNLgTxyBbtemlMBHufXue1pQ7OSbt8rUdx6iw?e=V6VveU</a:t>
            </a:r>
            <a:endPar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9841B73A-8E83-2A38-BE29-27E4369FE2B3}"/>
              </a:ext>
            </a:extLst>
          </p:cNvPr>
          <p:cNvSpPr>
            <a:spLocks noGrp="1"/>
          </p:cNvSpPr>
          <p:nvPr>
            <p:ph type="sldNum" sz="quarter" idx="5"/>
          </p:nvPr>
        </p:nvSpPr>
        <p:spPr/>
        <p:txBody>
          <a:bodyPr/>
          <a:lstStyle/>
          <a:p>
            <a:fld id="{8A36CAF4-5E87-4E49-B717-EB01CD9B11B1}" type="slidenum">
              <a:rPr lang="en-US" smtClean="0"/>
              <a:t>13</a:t>
            </a:fld>
            <a:endParaRPr lang="en-US" dirty="0"/>
          </a:p>
        </p:txBody>
      </p:sp>
    </p:spTree>
    <p:extLst>
      <p:ext uri="{BB962C8B-B14F-4D97-AF65-F5344CB8AC3E}">
        <p14:creationId xmlns:p14="http://schemas.microsoft.com/office/powerpoint/2010/main" val="1318479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this is intended as a slide if you have an ICE Graduate Member talking as part of your presentation. Graduate could refine this slide if wanted, or use this.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Where they work, what they do, why they enjoy being a civil engineer</a:t>
            </a:r>
          </a:p>
          <a:p>
            <a:pPr marL="168275" indent="-168275">
              <a:buFont typeface="Arial"/>
              <a:buChar char="•"/>
            </a:pPr>
            <a:r>
              <a:rPr lang="en-GB" sz="900" dirty="0">
                <a:solidFill>
                  <a:schemeClr val="tx1">
                    <a:lumMod val="65000"/>
                    <a:lumOff val="35000"/>
                  </a:schemeClr>
                </a:solidFill>
                <a:latin typeface="Noto Sans"/>
                <a:ea typeface="Noto Sans"/>
                <a:cs typeface="Noto Sans"/>
              </a:rPr>
              <a:t>How ICE membership helped them / how they made the most of their ICE </a:t>
            </a:r>
            <a:r>
              <a:rPr lang="en-GB" dirty="0">
                <a:solidFill>
                  <a:schemeClr val="tx1">
                    <a:lumMod val="65000"/>
                    <a:lumOff val="35000"/>
                  </a:schemeClr>
                </a:solidFill>
                <a:latin typeface="Noto Sans"/>
                <a:ea typeface="Noto Sans"/>
                <a:cs typeface="Noto Sans"/>
              </a:rPr>
              <a:t>student</a:t>
            </a:r>
            <a:r>
              <a:rPr lang="en-GB" sz="900" dirty="0">
                <a:solidFill>
                  <a:schemeClr val="tx1">
                    <a:lumMod val="65000"/>
                    <a:lumOff val="35000"/>
                  </a:schemeClr>
                </a:solidFill>
                <a:latin typeface="Noto Sans"/>
                <a:ea typeface="Noto Sans"/>
                <a:cs typeface="Noto Sans"/>
              </a:rPr>
              <a:t> membership</a:t>
            </a:r>
          </a:p>
          <a:p>
            <a:pPr marL="168275" indent="-16827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wish I knew / did when I was a student / what I did to get advice and get ahead, share hints and tips, advice, anecdotes (relate to ICE – e.g. making early progress to professional qualification, or attending events and networking to meet potential employers, other employability benefits)</a:t>
            </a:r>
          </a:p>
          <a:p>
            <a:pPr marL="168275" indent="-16827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14</a:t>
            </a:fld>
            <a:endParaRPr lang="en-US" dirty="0"/>
          </a:p>
        </p:txBody>
      </p:sp>
    </p:spTree>
    <p:extLst>
      <p:ext uri="{BB962C8B-B14F-4D97-AF65-F5344CB8AC3E}">
        <p14:creationId xmlns:p14="http://schemas.microsoft.com/office/powerpoint/2010/main" val="25523574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BECOME PART OF A GLOBAL CIVIL ENGINEERING COMMUNITY</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update this slide before presenting with contact info and your photo.</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Whilst all your hard work at university results in you coming out with a degree, it is also a place where you develop friends for life. ICE student membership gives you the opportunity to do this with the Student &amp; Graduate community where you can meet loads of like-minded people and take part in a variety social or educational events.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has local teams and volunteers, around the world, who support with membership queries and arrange local and online events and activities.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Local contacts for this area on slide. If you are interested in what’s on elsewhere, you can always find local contacts on our website at ice.org.uk/nearyou</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Instagram – follow ICE’s dedicated student Instagram @ice_universities to keep up to date with the latest news, events and resources for students.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15</a:t>
            </a:fld>
            <a:endParaRPr lang="en-US" dirty="0"/>
          </a:p>
        </p:txBody>
      </p:sp>
    </p:spTree>
    <p:extLst>
      <p:ext uri="{BB962C8B-B14F-4D97-AF65-F5344CB8AC3E}">
        <p14:creationId xmlns:p14="http://schemas.microsoft.com/office/powerpoint/2010/main" val="30079866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NEXT STEPS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masters/postgraduate student should take after the presentation.</a:t>
            </a:r>
            <a:b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Become an ICE Student Member (or Graduate Member)</a:t>
            </a:r>
          </a:p>
          <a:p>
            <a:pPr marL="228600" indent="-228600">
              <a:buAutoNum type="arabicPeriod"/>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Start recording your experience</a:t>
            </a:r>
          </a:p>
          <a:p>
            <a:pPr marL="228600" indent="-228600">
              <a:buAutoNum type="arabicPeriod"/>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Follow the ICE Student Instagram account</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don't qualify for free student membership, you may be eligible for a </a:t>
            </a:r>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reduced subscription fee </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graduate membership.</a:t>
            </a:r>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details, please visit the following link:</a:t>
            </a:r>
          </a:p>
          <a:p>
            <a:r>
              <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a:t>
            </a:r>
            <a:r>
              <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extLst>
                    <a:ext uri="{A12FA001-AC4F-418D-AE19-62706E023703}">
                      <ahyp:hlinkClr xmlns:ahyp="http://schemas.microsoft.com/office/drawing/2018/hyperlinkcolor" val="tx"/>
                    </a:ext>
                  </a:extLst>
                </a:hlinkClick>
              </a:rPr>
              <a:t>://www.ice.org.uk/fees</a:t>
            </a:r>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16</a:t>
            </a:fld>
            <a:endParaRPr lang="en-US" dirty="0"/>
          </a:p>
        </p:txBody>
      </p:sp>
    </p:spTree>
    <p:extLst>
      <p:ext uri="{BB962C8B-B14F-4D97-AF65-F5344CB8AC3E}">
        <p14:creationId xmlns:p14="http://schemas.microsoft.com/office/powerpoint/2010/main" val="23521505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FINAL CALL TO ACTION SLIDE </a:t>
            </a:r>
            <a:b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the key aim is to get students to sign up for student membership, ideally at the end of your presentation*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benefits that signing up to Free ICE student membership can bring you, it can not only help you in the present but in the future with your career prospects as well.</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Key call to action: join ICE today, apply online at ice.org.uk/students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Ideally, get students to sign up while you are there – can join online, using mobile phones.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Secondary calls to action: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 follow @ice_universities on Instagram</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Start your journey to professional qualification: record experience you gain during your studies, get in touch with us if you need advice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17</a:t>
            </a:fld>
            <a:endParaRPr lang="en-US" dirty="0"/>
          </a:p>
        </p:txBody>
      </p:sp>
    </p:spTree>
    <p:extLst>
      <p:ext uri="{BB962C8B-B14F-4D97-AF65-F5344CB8AC3E}">
        <p14:creationId xmlns:p14="http://schemas.microsoft.com/office/powerpoint/2010/main" val="33423727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dirty="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6832776" y="4634791"/>
            <a:ext cx="20574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Noto Sans Light" panose="020B0502040504020204" pitchFamily="34" charset="0"/>
                <a:cs typeface="Noto Sans Light" panose="020B0502040504020204" pitchFamily="34" charset="0"/>
              </a:rPr>
              <a:t>ice.org.uk</a:t>
            </a: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dirty="0"/>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dirty="0"/>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dirty="0"/>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dirty="0"/>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dirty="0"/>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dirty="0"/>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dirty="0"/>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dirty="0"/>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dirty="0"/>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dirty="0">
                <a:latin typeface="Arial" panose="020B0604020202020204" pitchFamily="34" charset="0"/>
                <a:cs typeface="Arial" panose="020B0604020202020204" pitchFamily="34" charset="0"/>
              </a:rPr>
              <a:t>Picture</a:t>
            </a:r>
            <a:endParaRPr lang="en-US" dirty="0"/>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dirty="0"/>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dirty="0"/>
              <a:t>Click icon to add picture</a:t>
            </a:r>
            <a:endParaRPr lang="en-US" dirty="0"/>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dirty="0"/>
              <a:t>Click icon to add picture</a:t>
            </a:r>
            <a:endParaRPr lang="en-US" dirty="0"/>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dirty="0"/>
              <a:t>Click icon to add picture</a:t>
            </a:r>
            <a:endParaRPr lang="en-US" dirty="0"/>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dirty="0"/>
              <a:t>Click icon to add picture</a:t>
            </a:r>
            <a:endParaRPr lang="en-US" dirty="0"/>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dirty="0"/>
              <a:t>Click icon to add picture</a:t>
            </a:r>
            <a:endParaRPr lang="en-US" dirty="0"/>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dirty="0"/>
              <a:t>Click icon to add picture</a:t>
            </a:r>
            <a:endParaRPr lang="en-US" dirty="0"/>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dirty="0"/>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dirty="0"/>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dirty="0"/>
              <a:t>Click icon to add picture</a:t>
            </a:r>
            <a:endParaRPr lang="en-US" dirty="0"/>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dirty="0"/>
              <a:t>Click icon to add picture</a:t>
            </a:r>
            <a:endParaRPr lang="en-US" dirty="0"/>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dirty="0"/>
              <a:t>Click icon to add picture</a:t>
            </a:r>
            <a:endParaRPr lang="en-US" dirty="0"/>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dirty="0"/>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dirty="0"/>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dirty="0"/>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dirty="0"/>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dirty="0"/>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dirty="0"/>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4.jpeg"/><Relationship Id="rId7"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hyperlink" Target="http://ice.org.uk/nearyou" TargetMode="External"/><Relationship Id="rId5" Type="http://schemas.openxmlformats.org/officeDocument/2006/relationships/hyperlink" Target="https://www.ice.org.uk/news-views-insights/latest-news/careersguide" TargetMode="Externa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image" Target="../media/image30.jpeg"/><Relationship Id="rId4" Type="http://schemas.openxmlformats.org/officeDocument/2006/relationships/image" Target="../media/image29.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8" Type="http://schemas.openxmlformats.org/officeDocument/2006/relationships/hyperlink" Target="https://www.ice.org.uk/attributes"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0.xml"/><Relationship Id="rId5" Type="http://schemas.openxmlformats.org/officeDocument/2006/relationships/image" Target="../media/image38.png"/><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42.jpeg"/><Relationship Id="rId7" Type="http://schemas.openxmlformats.org/officeDocument/2006/relationships/hyperlink" Target="http://ice.org.uk/nearyou" TargetMode="External"/><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hyperlink" Target="https://www.ice.org.uk/nearyou" TargetMode="External"/><Relationship Id="rId11" Type="http://schemas.openxmlformats.org/officeDocument/2006/relationships/image" Target="../media/image46.png"/><Relationship Id="rId5" Type="http://schemas.openxmlformats.org/officeDocument/2006/relationships/image" Target="../media/image44.jpeg"/><Relationship Id="rId10" Type="http://schemas.openxmlformats.org/officeDocument/2006/relationships/hyperlink" Target="https://www.instagram.com/ice_universities/" TargetMode="External"/><Relationship Id="rId4" Type="http://schemas.openxmlformats.org/officeDocument/2006/relationships/image" Target="../media/image43.jpeg"/><Relationship Id="rId9"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image" Target="../media/image50.png"/><Relationship Id="rId5" Type="http://schemas.openxmlformats.org/officeDocument/2006/relationships/image" Target="../media/image49.jpeg"/><Relationship Id="rId4" Type="http://schemas.openxmlformats.org/officeDocument/2006/relationships/image" Target="../media/image48.emf"/></Relationships>
</file>

<file path=ppt/slides/_rels/slide1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7.xml"/><Relationship Id="rId1" Type="http://schemas.openxmlformats.org/officeDocument/2006/relationships/slideLayout" Target="../slideLayouts/slideLayout20.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2600" b="1" dirty="0">
                <a:latin typeface="Noto Sans"/>
                <a:ea typeface="Noto Sans"/>
                <a:cs typeface="Noto Sans"/>
              </a:rPr>
              <a:t>Masters/postgraduate student presentation</a:t>
            </a:r>
            <a:br>
              <a:rPr lang="en-GB" sz="2600" b="1" dirty="0">
                <a:latin typeface="Noto Sans"/>
                <a:ea typeface="Noto Sans"/>
                <a:cs typeface="Noto Sans"/>
              </a:rPr>
            </a:br>
            <a:r>
              <a:rPr lang="en-GB" sz="2600" b="1" dirty="0">
                <a:solidFill>
                  <a:srgbClr val="34657F"/>
                </a:solidFill>
                <a:latin typeface="Noto Sans"/>
                <a:ea typeface="Noto Sans"/>
                <a:cs typeface="Noto Sans"/>
              </a:rPr>
              <a:t>Information for presenter</a:t>
            </a:r>
          </a:p>
          <a:p>
            <a:endParaRPr lang="en-US" sz="2700" dirty="0"/>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sp>
        <p:nvSpPr>
          <p:cNvPr id="4" name="Content Placeholder 3">
            <a:extLst>
              <a:ext uri="{FF2B5EF4-FFF2-40B4-BE49-F238E27FC236}">
                <a16:creationId xmlns:a16="http://schemas.microsoft.com/office/drawing/2014/main" id="{0313A38D-640C-4D46-8246-C4E1A0F76C7A}"/>
              </a:ext>
            </a:extLst>
          </p:cNvPr>
          <p:cNvSpPr>
            <a:spLocks noGrp="1"/>
          </p:cNvSpPr>
          <p:nvPr/>
        </p:nvSpPr>
        <p:spPr>
          <a:xfrm>
            <a:off x="323850" y="1278000"/>
            <a:ext cx="3886200" cy="3262312"/>
          </a:xfrm>
        </p:spPr>
        <p:txBody>
          <a:bodyPr lIns="91440" tIns="45720" rIns="91440" bIns="45720" anchor="t">
            <a:norm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dirty="0">
                <a:solidFill>
                  <a:schemeClr val="tx1">
                    <a:lumMod val="76000"/>
                    <a:lumOff val="24000"/>
                  </a:schemeClr>
                </a:solidFill>
                <a:latin typeface="Noto Sans"/>
                <a:ea typeface="Noto Sans"/>
                <a:cs typeface="Arial"/>
              </a:rPr>
              <a:t>Audience and version:</a:t>
            </a:r>
          </a:p>
          <a:p>
            <a:pPr marL="0" indent="0">
              <a:buNone/>
            </a:pPr>
            <a:endParaRPr lang="en-GB" sz="1400" dirty="0">
              <a:solidFill>
                <a:schemeClr val="tx1">
                  <a:lumMod val="76000"/>
                  <a:lumOff val="24000"/>
                </a:schemeClr>
              </a:solidFill>
              <a:latin typeface="Noto Sans"/>
              <a:ea typeface="Noto Sans"/>
              <a:cs typeface="Arial" panose="020B0604020202020204" pitchFamily="34" charset="0"/>
            </a:endParaRPr>
          </a:p>
          <a:p>
            <a:pPr marL="0" indent="0">
              <a:buNone/>
            </a:pPr>
            <a:r>
              <a:rPr lang="en-GB" sz="1400" b="1" dirty="0">
                <a:solidFill>
                  <a:schemeClr val="tx1">
                    <a:lumMod val="76000"/>
                    <a:lumOff val="24000"/>
                  </a:schemeClr>
                </a:solidFill>
                <a:latin typeface="Noto Sans"/>
                <a:ea typeface="Noto Sans"/>
                <a:cs typeface="Arial"/>
              </a:rPr>
              <a:t>Masters / Postgraduate civil engineering / engineering university students</a:t>
            </a:r>
            <a:endParaRPr lang="en-US" sz="1400" dirty="0">
              <a:solidFill>
                <a:schemeClr val="tx1">
                  <a:lumMod val="76000"/>
                  <a:lumOff val="24000"/>
                </a:schemeClr>
              </a:solidFill>
              <a:latin typeface="Noto Sans"/>
              <a:ea typeface="Noto Sans"/>
              <a:cs typeface="Arial"/>
            </a:endParaRPr>
          </a:p>
          <a:p>
            <a:pPr marL="0" indent="0">
              <a:buNone/>
            </a:pPr>
            <a:endParaRPr lang="en-GB" sz="1400" dirty="0">
              <a:solidFill>
                <a:schemeClr val="tx1">
                  <a:lumMod val="76000"/>
                  <a:lumOff val="24000"/>
                </a:schemeClr>
              </a:solidFill>
              <a:latin typeface="Noto Sans"/>
              <a:ea typeface="Noto Sans"/>
              <a:cs typeface="Arial" panose="020B0604020202020204" pitchFamily="34" charset="0"/>
            </a:endParaRPr>
          </a:p>
          <a:p>
            <a:pPr marL="0" indent="0">
              <a:buNone/>
            </a:pPr>
            <a:r>
              <a:rPr lang="en-GB" sz="1400" dirty="0">
                <a:solidFill>
                  <a:schemeClr val="tx1">
                    <a:lumMod val="76000"/>
                    <a:lumOff val="24000"/>
                  </a:schemeClr>
                </a:solidFill>
                <a:latin typeface="Noto Sans"/>
                <a:ea typeface="Noto Sans"/>
                <a:cs typeface="Arial"/>
              </a:rPr>
              <a:t>Designed primarily for UK audience</a:t>
            </a:r>
            <a:br>
              <a:rPr lang="en-GB" sz="1400" dirty="0">
                <a:solidFill>
                  <a:schemeClr val="tx1">
                    <a:lumMod val="76000"/>
                    <a:lumOff val="24000"/>
                  </a:schemeClr>
                </a:solidFill>
                <a:latin typeface="Noto Sans"/>
                <a:cs typeface="Arial" panose="020B0604020202020204" pitchFamily="34" charset="0"/>
              </a:rPr>
            </a:br>
            <a:endParaRPr lang="en-GB" sz="1400" dirty="0">
              <a:solidFill>
                <a:schemeClr val="tx1">
                  <a:lumMod val="76000"/>
                  <a:lumOff val="24000"/>
                </a:schemeClr>
              </a:solidFill>
              <a:latin typeface="Noto Sans"/>
              <a:ea typeface="Noto Sans"/>
              <a:cs typeface="Arial" panose="020B0604020202020204" pitchFamily="34" charset="0"/>
            </a:endParaRPr>
          </a:p>
        </p:txBody>
      </p:sp>
      <p:sp>
        <p:nvSpPr>
          <p:cNvPr id="7" name="Content Placeholder 4">
            <a:extLst>
              <a:ext uri="{FF2B5EF4-FFF2-40B4-BE49-F238E27FC236}">
                <a16:creationId xmlns:a16="http://schemas.microsoft.com/office/drawing/2014/main" id="{C660B789-7201-4207-AB86-0927AB4213D8}"/>
              </a:ext>
            </a:extLst>
          </p:cNvPr>
          <p:cNvSpPr>
            <a:spLocks noGrp="1"/>
          </p:cNvSpPr>
          <p:nvPr/>
        </p:nvSpPr>
        <p:spPr>
          <a:xfrm>
            <a:off x="4386888" y="1278000"/>
            <a:ext cx="4564117" cy="3581100"/>
          </a:xfrm>
        </p:spPr>
        <p:txBody>
          <a:bodyPr lIns="91440" tIns="45720" rIns="91440" bIns="45720" anchor="t">
            <a:no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dirty="0">
                <a:solidFill>
                  <a:schemeClr val="tx1">
                    <a:lumMod val="76000"/>
                    <a:lumOff val="24000"/>
                  </a:schemeClr>
                </a:solidFill>
                <a:latin typeface="Noto Sans"/>
                <a:ea typeface="Noto Sans"/>
                <a:cs typeface="Arial"/>
              </a:rPr>
              <a:t>Mini brief:</a:t>
            </a:r>
          </a:p>
          <a:p>
            <a:pPr marL="0" indent="0">
              <a:buNone/>
            </a:pPr>
            <a:r>
              <a:rPr lang="en-GB" sz="1400" b="1" dirty="0">
                <a:solidFill>
                  <a:schemeClr val="tx1">
                    <a:lumMod val="76000"/>
                    <a:lumOff val="24000"/>
                  </a:schemeClr>
                </a:solidFill>
                <a:latin typeface="Noto Sans"/>
                <a:ea typeface="Noto Sans"/>
                <a:cs typeface="Arial"/>
              </a:rPr>
              <a:t>Primary objective</a:t>
            </a:r>
            <a:endParaRPr lang="en-US" sz="1400" dirty="0">
              <a:solidFill>
                <a:schemeClr val="tx1">
                  <a:lumMod val="76000"/>
                  <a:lumOff val="24000"/>
                </a:schemeClr>
              </a:solidFill>
              <a:latin typeface="Noto Sans"/>
              <a:ea typeface="Noto Sans"/>
              <a:cs typeface="Arial"/>
            </a:endParaRPr>
          </a:p>
          <a:p>
            <a:pPr marL="0" indent="0">
              <a:buNone/>
            </a:pPr>
            <a:r>
              <a:rPr lang="en-GB" sz="1400" dirty="0">
                <a:solidFill>
                  <a:schemeClr val="tx1">
                    <a:lumMod val="76000"/>
                    <a:lumOff val="24000"/>
                  </a:schemeClr>
                </a:solidFill>
                <a:latin typeface="Noto Sans"/>
                <a:ea typeface="Noto Sans"/>
                <a:cs typeface="Arial"/>
              </a:rPr>
              <a:t>Encourage new students to </a:t>
            </a:r>
            <a:r>
              <a:rPr lang="en-GB" sz="1400" b="1" dirty="0">
                <a:solidFill>
                  <a:schemeClr val="tx1">
                    <a:lumMod val="76000"/>
                    <a:lumOff val="24000"/>
                  </a:schemeClr>
                </a:solidFill>
                <a:latin typeface="Noto Sans"/>
                <a:ea typeface="Noto Sans"/>
                <a:cs typeface="Arial"/>
              </a:rPr>
              <a:t>join ICE</a:t>
            </a:r>
            <a:r>
              <a:rPr lang="en-GB" sz="1400" dirty="0">
                <a:solidFill>
                  <a:schemeClr val="tx1">
                    <a:lumMod val="76000"/>
                    <a:lumOff val="24000"/>
                  </a:schemeClr>
                </a:solidFill>
                <a:latin typeface="Noto Sans"/>
                <a:ea typeface="Noto Sans"/>
                <a:cs typeface="Arial"/>
              </a:rPr>
              <a:t> as Student Members plus record any work experience already gained towards ICE professional development records</a:t>
            </a:r>
            <a:endParaRPr lang="en-US" sz="1400" dirty="0">
              <a:solidFill>
                <a:schemeClr val="tx1">
                  <a:lumMod val="76000"/>
                  <a:lumOff val="24000"/>
                </a:schemeClr>
              </a:solidFill>
              <a:latin typeface="Noto Sans"/>
              <a:ea typeface="Noto Sans"/>
              <a:cs typeface="Arial" panose="020B0604020202020204" pitchFamily="34" charset="0"/>
            </a:endParaRPr>
          </a:p>
          <a:p>
            <a:pPr marL="0" indent="0">
              <a:buNone/>
            </a:pPr>
            <a:r>
              <a:rPr lang="en-GB" sz="1400" b="1" dirty="0">
                <a:solidFill>
                  <a:schemeClr val="tx1">
                    <a:lumMod val="76000"/>
                    <a:lumOff val="24000"/>
                  </a:schemeClr>
                </a:solidFill>
                <a:latin typeface="Noto Sans"/>
                <a:ea typeface="Noto Sans"/>
                <a:cs typeface="Arial"/>
              </a:rPr>
              <a:t>Secondary objectives</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Promote </a:t>
            </a:r>
            <a:r>
              <a:rPr lang="en-GB" sz="1400" b="1" dirty="0">
                <a:solidFill>
                  <a:schemeClr val="tx1">
                    <a:lumMod val="76000"/>
                    <a:lumOff val="24000"/>
                  </a:schemeClr>
                </a:solidFill>
                <a:latin typeface="Noto Sans"/>
                <a:ea typeface="Noto Sans"/>
                <a:cs typeface="Arial"/>
              </a:rPr>
              <a:t>careers</a:t>
            </a:r>
            <a:r>
              <a:rPr lang="en-GB" sz="1400" dirty="0">
                <a:solidFill>
                  <a:schemeClr val="tx1">
                    <a:lumMod val="76000"/>
                    <a:lumOff val="24000"/>
                  </a:schemeClr>
                </a:solidFill>
                <a:latin typeface="Noto Sans"/>
                <a:ea typeface="Noto Sans"/>
                <a:cs typeface="Arial"/>
              </a:rPr>
              <a:t> in civil engineering</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Showcase the </a:t>
            </a:r>
            <a:r>
              <a:rPr lang="en-GB" sz="1400" b="1" dirty="0">
                <a:solidFill>
                  <a:schemeClr val="tx1">
                    <a:lumMod val="76000"/>
                    <a:lumOff val="24000"/>
                  </a:schemeClr>
                </a:solidFill>
                <a:latin typeface="Noto Sans"/>
                <a:ea typeface="Noto Sans"/>
                <a:cs typeface="Arial"/>
              </a:rPr>
              <a:t>benefits</a:t>
            </a:r>
            <a:r>
              <a:rPr lang="en-GB" sz="1400" dirty="0">
                <a:solidFill>
                  <a:schemeClr val="tx1">
                    <a:lumMod val="76000"/>
                    <a:lumOff val="24000"/>
                  </a:schemeClr>
                </a:solidFill>
                <a:latin typeface="Noto Sans"/>
                <a:ea typeface="Noto Sans"/>
                <a:cs typeface="Arial"/>
              </a:rPr>
              <a:t> of joining ICE as a Student Member</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Introduce longer-term goal to aspire to </a:t>
            </a:r>
            <a:r>
              <a:rPr lang="en-GB" sz="1400" b="1" dirty="0">
                <a:solidFill>
                  <a:schemeClr val="tx1">
                    <a:lumMod val="76000"/>
                    <a:lumOff val="24000"/>
                  </a:schemeClr>
                </a:solidFill>
                <a:latin typeface="Noto Sans"/>
                <a:ea typeface="Noto Sans"/>
                <a:cs typeface="Arial"/>
              </a:rPr>
              <a:t>become professionally qualified</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Ensure students make the most of their membership, </a:t>
            </a:r>
            <a:r>
              <a:rPr lang="en-GB" sz="1400" b="1" dirty="0">
                <a:solidFill>
                  <a:schemeClr val="tx1">
                    <a:lumMod val="76000"/>
                    <a:lumOff val="24000"/>
                  </a:schemeClr>
                </a:solidFill>
                <a:latin typeface="Noto Sans"/>
                <a:ea typeface="Noto Sans"/>
                <a:cs typeface="Arial"/>
              </a:rPr>
              <a:t>boost engagement</a:t>
            </a:r>
            <a:endParaRPr lang="en-GB" sz="1400" dirty="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8618220" cy="686193"/>
          </a:xfrm>
        </p:spPr>
        <p:txBody>
          <a:bodyPr>
            <a:normAutofit/>
          </a:bodyPr>
          <a:lstStyle/>
          <a:p>
            <a:r>
              <a:rPr lang="en-US" dirty="0">
                <a:latin typeface="Noto Sans Light"/>
                <a:ea typeface="Noto Sans Light"/>
                <a:cs typeface="Noto Sans Light"/>
              </a:rPr>
              <a:t>Membership for postgraduate students</a:t>
            </a:r>
            <a:endParaRPr lang="en-US" dirty="0"/>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fontScale="85000" lnSpcReduction="20000"/>
          </a:bodyPr>
          <a:lstStyle/>
          <a:p>
            <a:r>
              <a:rPr lang="en-US" dirty="0">
                <a:latin typeface="Noto Sans"/>
                <a:ea typeface="Noto Sans"/>
                <a:cs typeface="Noto Sans"/>
              </a:rPr>
              <a:t>Join the world's leading civil engineering institution</a:t>
            </a:r>
          </a:p>
          <a:p>
            <a:r>
              <a:rPr lang="en-US" dirty="0">
                <a:latin typeface="Noto Sans ExtraLight"/>
                <a:ea typeface="Noto Sans"/>
                <a:cs typeface="Noto Sans"/>
              </a:rPr>
              <a:t>Add speaker's name</a:t>
            </a:r>
            <a:endParaRPr lang="en-US" dirty="0">
              <a:latin typeface="Noto Sans ExtraLight"/>
            </a:endParaRPr>
          </a:p>
        </p:txBody>
      </p:sp>
      <p:pic>
        <p:nvPicPr>
          <p:cNvPr id="7" name="Picture Placeholder 6" descr="A person smiling at camera&#10;&#10;AI-generated content may be incorrect.">
            <a:extLst>
              <a:ext uri="{FF2B5EF4-FFF2-40B4-BE49-F238E27FC236}">
                <a16:creationId xmlns:a16="http://schemas.microsoft.com/office/drawing/2014/main" id="{49FE4AF7-B285-529E-AE58-E5319C4F6CAD}"/>
              </a:ext>
            </a:extLst>
          </p:cNvPr>
          <p:cNvPicPr>
            <a:picLocks noGrp="1" noChangeAspect="1"/>
          </p:cNvPicPr>
          <p:nvPr>
            <p:ph type="pic" sz="quarter" idx="16"/>
          </p:nvPr>
        </p:nvPicPr>
        <p:blipFill>
          <a:blip r:embed="rId3"/>
          <a:srcRect t="15519" r="-83" b="32040"/>
          <a:stretch>
            <a:fillRect/>
          </a:stretch>
        </p:blipFill>
        <p:spPr>
          <a:xfrm>
            <a:off x="-3" y="0"/>
            <a:ext cx="9151671" cy="319709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prstClr val="white">
              <a:lumMod val="95000"/>
            </a:prstClr>
          </a:solidFill>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142100" y="-2912"/>
            <a:ext cx="5001897" cy="3189589"/>
          </a:xfrm>
          <a:prstGeom prst="rect">
            <a:avLst/>
          </a:prstGeom>
        </p:spPr>
      </p:pic>
      <p:pic>
        <p:nvPicPr>
          <p:cNvPr id="2" name="Picture 1" descr="A qr code with black squares&#10;&#10;AI-generated content may be incorrect.">
            <a:extLst>
              <a:ext uri="{FF2B5EF4-FFF2-40B4-BE49-F238E27FC236}">
                <a16:creationId xmlns:a16="http://schemas.microsoft.com/office/drawing/2014/main" id="{D350E941-FAB5-6006-5A04-6F662D82CC11}"/>
              </a:ext>
            </a:extLst>
          </p:cNvPr>
          <p:cNvPicPr>
            <a:picLocks noChangeAspect="1"/>
          </p:cNvPicPr>
          <p:nvPr/>
        </p:nvPicPr>
        <p:blipFill>
          <a:blip r:embed="rId5"/>
          <a:stretch>
            <a:fillRect/>
          </a:stretch>
        </p:blipFill>
        <p:spPr>
          <a:xfrm>
            <a:off x="5655920" y="4111423"/>
            <a:ext cx="877748" cy="863279"/>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9F3F1-3E11-BC6D-3DCF-F24ED08807B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A0252E5-C030-D651-EAFA-37A1C56AEEB3}"/>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Embark on an exceptionally rewarding career path </a:t>
            </a:r>
            <a:endParaRPr lang="en-US" dirty="0"/>
          </a:p>
          <a:p>
            <a:endParaRPr lang="en-US" sz="2700" dirty="0"/>
          </a:p>
        </p:txBody>
      </p:sp>
      <p:sp>
        <p:nvSpPr>
          <p:cNvPr id="6" name="Title 1">
            <a:extLst>
              <a:ext uri="{FF2B5EF4-FFF2-40B4-BE49-F238E27FC236}">
                <a16:creationId xmlns:a16="http://schemas.microsoft.com/office/drawing/2014/main" id="{15FB25C3-81D8-9AD1-BB20-D78A34747BA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A person looking at wind turbines&#10;&#10;Description automatically generated with low confidence">
            <a:extLst>
              <a:ext uri="{FF2B5EF4-FFF2-40B4-BE49-F238E27FC236}">
                <a16:creationId xmlns:a16="http://schemas.microsoft.com/office/drawing/2014/main" id="{102E96B5-3C54-4619-B1ED-2DFE826102B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t="14134" b="15736"/>
          <a:stretch/>
        </p:blipFill>
        <p:spPr>
          <a:xfrm>
            <a:off x="323158" y="3487487"/>
            <a:ext cx="2981363" cy="1391565"/>
          </a:xfrm>
          <a:prstGeom prst="rect">
            <a:avLst/>
          </a:prstGeom>
        </p:spPr>
      </p:pic>
      <p:pic>
        <p:nvPicPr>
          <p:cNvPr id="3" name="Picture 2">
            <a:extLst>
              <a:ext uri="{FF2B5EF4-FFF2-40B4-BE49-F238E27FC236}">
                <a16:creationId xmlns:a16="http://schemas.microsoft.com/office/drawing/2014/main" id="{A724C8AB-FAEA-3B43-BC57-A344007EA97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l="12534" t="3757" r="10892" b="2047"/>
          <a:stretch/>
        </p:blipFill>
        <p:spPr>
          <a:xfrm>
            <a:off x="323157" y="1286929"/>
            <a:ext cx="2981729" cy="2012017"/>
          </a:xfrm>
          <a:prstGeom prst="rect">
            <a:avLst/>
          </a:prstGeom>
        </p:spPr>
      </p:pic>
      <p:sp>
        <p:nvSpPr>
          <p:cNvPr id="4" name="Rectangle 3">
            <a:extLst>
              <a:ext uri="{FF2B5EF4-FFF2-40B4-BE49-F238E27FC236}">
                <a16:creationId xmlns:a16="http://schemas.microsoft.com/office/drawing/2014/main" id="{21D6C93A-278D-0B48-AA88-603E8582BF5D}"/>
              </a:ext>
            </a:extLst>
          </p:cNvPr>
          <p:cNvSpPr/>
          <p:nvPr/>
        </p:nvSpPr>
        <p:spPr>
          <a:xfrm>
            <a:off x="3467154" y="4308212"/>
            <a:ext cx="5116334" cy="56191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 name="TextBox 11">
            <a:extLst>
              <a:ext uri="{FF2B5EF4-FFF2-40B4-BE49-F238E27FC236}">
                <a16:creationId xmlns:a16="http://schemas.microsoft.com/office/drawing/2014/main" id="{234D8E46-292A-4A4C-8D62-4649C69AE090}"/>
              </a:ext>
            </a:extLst>
          </p:cNvPr>
          <p:cNvSpPr txBox="1"/>
          <p:nvPr/>
        </p:nvSpPr>
        <p:spPr>
          <a:xfrm>
            <a:off x="3507628" y="4362799"/>
            <a:ext cx="4924054" cy="461665"/>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dirty="0">
                <a:solidFill>
                  <a:schemeClr val="bg1"/>
                </a:solidFill>
                <a:latin typeface="Noto Sans"/>
                <a:ea typeface="Noto Sans"/>
                <a:cs typeface="Arial"/>
              </a:rPr>
              <a:t>Civil engineers transform lives</a:t>
            </a:r>
          </a:p>
        </p:txBody>
      </p:sp>
      <p:pic>
        <p:nvPicPr>
          <p:cNvPr id="8" name="Picture 7">
            <a:extLst>
              <a:ext uri="{FF2B5EF4-FFF2-40B4-BE49-F238E27FC236}">
                <a16:creationId xmlns:a16="http://schemas.microsoft.com/office/drawing/2014/main" id="{FC49CBF2-E2F4-8A45-BFCC-6F334C00CC92}"/>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l="1965" t="-294" r="1500" b="4693"/>
          <a:stretch/>
        </p:blipFill>
        <p:spPr>
          <a:xfrm>
            <a:off x="3467151" y="1286930"/>
            <a:ext cx="5116335" cy="2888227"/>
          </a:xfrm>
          <a:prstGeom prst="rect">
            <a:avLst/>
          </a:prstGeom>
        </p:spPr>
      </p:pic>
    </p:spTree>
    <p:extLst>
      <p:ext uri="{BB962C8B-B14F-4D97-AF65-F5344CB8AC3E}">
        <p14:creationId xmlns:p14="http://schemas.microsoft.com/office/powerpoint/2010/main" val="347532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dirty="0">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dirty="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dirty="0"/>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a:t>
            </a:r>
            <a:r>
              <a:rPr lang="en-GB" dirty="0"/>
              <a:t>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dirty="0"/>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dirty="0">
                <a:solidFill>
                  <a:srgbClr val="34657F"/>
                </a:solidFill>
                <a:latin typeface="Noto Sans"/>
                <a:ea typeface="Noto Sans"/>
                <a:cs typeface="Noto Sans"/>
              </a:rPr>
              <a:t>Kickstart your</a:t>
            </a:r>
            <a:r>
              <a:rPr lang="en-GB" sz="2000" b="1" noProof="0" dirty="0">
                <a:solidFill>
                  <a:srgbClr val="34657F"/>
                </a:solidFill>
                <a:latin typeface="Noto Sans"/>
                <a:ea typeface="Noto Sans"/>
                <a:cs typeface="Noto Sans"/>
              </a:rPr>
              <a:t> career with </a:t>
            </a:r>
            <a:r>
              <a:rPr lang="en-GB" sz="2000" b="1" dirty="0">
                <a:solidFill>
                  <a:srgbClr val="34657F"/>
                </a:solidFill>
                <a:latin typeface="Noto Sans"/>
                <a:ea typeface="Noto Sans"/>
                <a:cs typeface="Noto Sans"/>
              </a:rPr>
              <a:t>the world’s leading civil engineering institution </a:t>
            </a:r>
            <a:endParaRPr lang="en-GB" sz="2000" noProof="0" dirty="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dirty="0">
                <a:latin typeface="Noto Sans"/>
                <a:ea typeface="Noto Sans"/>
                <a:cs typeface="Noto Sans"/>
              </a:rPr>
              <a:t>Join the Institution of Civil Engineers </a:t>
            </a:r>
            <a:endParaRPr lang="en-US" dirty="0"/>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dirty="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dirty="0">
                <a:solidFill>
                  <a:srgbClr val="3D3D3D"/>
                </a:solidFill>
                <a:latin typeface="Noto Sans"/>
                <a:ea typeface="Noto Sans"/>
                <a:cs typeface="Noto Sans"/>
              </a:rPr>
              <a:t>Kickstart </a:t>
            </a:r>
            <a:r>
              <a:rPr lang="en-GB" sz="1400" dirty="0">
                <a:solidFill>
                  <a:srgbClr val="3D3D3D"/>
                </a:solidFill>
                <a:latin typeface="Noto Sans"/>
                <a:ea typeface="Noto Sans"/>
                <a:cs typeface="Noto Sans"/>
              </a:rPr>
              <a:t>your career with a clear path to professional qualification</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dirty="0">
                <a:solidFill>
                  <a:srgbClr val="3D3D3D"/>
                </a:solidFill>
                <a:latin typeface="Noto Sans"/>
                <a:ea typeface="Noto Sans"/>
                <a:cs typeface="Noto Sans"/>
              </a:rPr>
              <a:t>Develop </a:t>
            </a:r>
            <a:r>
              <a:rPr lang="en-GB" sz="1400" dirty="0">
                <a:solidFill>
                  <a:srgbClr val="3D3D3D"/>
                </a:solidFill>
                <a:latin typeface="Noto Sans"/>
                <a:ea typeface="Noto Sans"/>
                <a:cs typeface="Noto Sans"/>
              </a:rPr>
              <a:t>your skills with access to our knowledge resources</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Connect </a:t>
            </a:r>
            <a:r>
              <a:rPr lang="en-GB" sz="1400" dirty="0">
                <a:solidFill>
                  <a:srgbClr val="3D3D3D"/>
                </a:solidFill>
                <a:latin typeface="Noto Sans"/>
                <a:ea typeface="Noto Sans"/>
                <a:cs typeface="Noto Sans"/>
              </a:rPr>
              <a:t>with over </a:t>
            </a:r>
            <a:r>
              <a:rPr lang="en-GB" sz="1400">
                <a:solidFill>
                  <a:srgbClr val="3D3D3D"/>
                </a:solidFill>
                <a:latin typeface="Noto Sans"/>
                <a:ea typeface="Noto Sans"/>
                <a:cs typeface="Noto Sans"/>
              </a:rPr>
              <a:t>95,000 members in </a:t>
            </a:r>
            <a:r>
              <a:rPr lang="en-GB" sz="1400" dirty="0">
                <a:solidFill>
                  <a:srgbClr val="3D3D3D"/>
                </a:solidFill>
                <a:latin typeface="Noto Sans"/>
                <a:ea typeface="Noto Sans"/>
                <a:cs typeface="Noto Sans"/>
              </a:rPr>
              <a:t>over 160 countries </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Get ahead </a:t>
            </a:r>
            <a:r>
              <a:rPr lang="en-GB" sz="1400" dirty="0">
                <a:solidFill>
                  <a:srgbClr val="3D3D3D"/>
                </a:solidFill>
                <a:latin typeface="Noto Sans"/>
                <a:ea typeface="Noto Sans"/>
                <a:cs typeface="Noto Sans"/>
              </a:rPr>
              <a:t>with unrivalled support throughout your professional journey</a:t>
            </a:r>
            <a:endParaRPr lang="en-GB" sz="1400"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Access </a:t>
            </a:r>
            <a:r>
              <a:rPr lang="en-GB" sz="1400" dirty="0">
                <a:solidFill>
                  <a:srgbClr val="3D3D3D"/>
                </a:solidFill>
                <a:latin typeface="Noto Sans"/>
                <a:ea typeface="Noto Sans"/>
                <a:cs typeface="Noto Sans"/>
              </a:rPr>
              <a:t>discounts and offers to support your wellbeing</a:t>
            </a:r>
            <a:endParaRPr lang="en-GB" sz="1400"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dirty="0">
                <a:solidFill>
                  <a:srgbClr val="3D3D3D"/>
                </a:solidFill>
                <a:latin typeface="Noto Sans"/>
                <a:ea typeface="Noto Sans"/>
                <a:cs typeface="Noto Sans"/>
              </a:rPr>
              <a:t>Increased </a:t>
            </a:r>
            <a:r>
              <a:rPr lang="en-GB" sz="1400" dirty="0">
                <a:solidFill>
                  <a:srgbClr val="3D3D3D"/>
                </a:solidFill>
                <a:latin typeface="Noto Sans"/>
                <a:ea typeface="Noto Sans"/>
                <a:cs typeface="Noto Sans"/>
              </a:rPr>
              <a:t>earning potential</a:t>
            </a:r>
            <a:endParaRPr lang="en-GB" sz="1400"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8C8A4-2A26-1A26-43E4-5BAD72B3D96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A49D5F3-831A-E033-E853-4A77172F1FB4}"/>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3200" b="1" dirty="0">
                <a:latin typeface="Noto Sans"/>
                <a:ea typeface="Noto Sans"/>
                <a:cs typeface="Noto Sans"/>
              </a:rPr>
              <a:t>ICE student membership</a:t>
            </a:r>
            <a:endParaRPr lang="en-US" dirty="0"/>
          </a:p>
          <a:p>
            <a:endParaRPr lang="en-US" sz="2700" dirty="0"/>
          </a:p>
        </p:txBody>
      </p:sp>
      <p:sp>
        <p:nvSpPr>
          <p:cNvPr id="6" name="Title 1">
            <a:extLst>
              <a:ext uri="{FF2B5EF4-FFF2-40B4-BE49-F238E27FC236}">
                <a16:creationId xmlns:a16="http://schemas.microsoft.com/office/drawing/2014/main" id="{64D33620-1A69-17D0-91F0-12F81B0B5413}"/>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Online Media 1" title="Free student membership | ICE">
            <a:hlinkClick r:id="" action="ppaction://media"/>
            <a:extLst>
              <a:ext uri="{FF2B5EF4-FFF2-40B4-BE49-F238E27FC236}">
                <a16:creationId xmlns:a16="http://schemas.microsoft.com/office/drawing/2014/main" id="{C1861CAD-2300-ABC2-3422-414D6D9C5EA6}"/>
              </a:ext>
            </a:extLst>
          </p:cNvPr>
          <p:cNvPicPr>
            <a:picLocks noRot="1" noChangeAspect="1"/>
          </p:cNvPicPr>
          <p:nvPr>
            <a:videoFile r:link="rId1"/>
          </p:nvPr>
        </p:nvPicPr>
        <p:blipFill>
          <a:blip r:embed="rId4"/>
          <a:stretch>
            <a:fillRect/>
          </a:stretch>
        </p:blipFill>
        <p:spPr>
          <a:xfrm>
            <a:off x="323056" y="1005482"/>
            <a:ext cx="6363693" cy="3596879"/>
          </a:xfrm>
          <a:prstGeom prst="rect">
            <a:avLst/>
          </a:prstGeom>
        </p:spPr>
      </p:pic>
    </p:spTree>
    <p:extLst>
      <p:ext uri="{BB962C8B-B14F-4D97-AF65-F5344CB8AC3E}">
        <p14:creationId xmlns:p14="http://schemas.microsoft.com/office/powerpoint/2010/main" val="4201607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F682D-3914-E1E1-D8B3-23AE3449384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79DE5E3-BCBD-86F0-2DA2-1F52EFBDE699}"/>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Get career ready</a:t>
            </a:r>
          </a:p>
          <a:p>
            <a:endParaRPr lang="en-US" sz="2700" dirty="0"/>
          </a:p>
        </p:txBody>
      </p:sp>
      <p:sp>
        <p:nvSpPr>
          <p:cNvPr id="6" name="Title 1">
            <a:extLst>
              <a:ext uri="{FF2B5EF4-FFF2-40B4-BE49-F238E27FC236}">
                <a16:creationId xmlns:a16="http://schemas.microsoft.com/office/drawing/2014/main" id="{E9A86E99-0E67-60F2-4FCC-3E1EFE8A0186}"/>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A man and woman having an informal work meeting over coffee">
            <a:extLst>
              <a:ext uri="{FF2B5EF4-FFF2-40B4-BE49-F238E27FC236}">
                <a16:creationId xmlns:a16="http://schemas.microsoft.com/office/drawing/2014/main" id="{43E132B5-571B-BF3E-200A-DFCD1A67609E}"/>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t="21206" b="16744"/>
          <a:stretch/>
        </p:blipFill>
        <p:spPr bwMode="auto">
          <a:xfrm>
            <a:off x="252000" y="1653710"/>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3" name="Text Placeholder 12">
            <a:extLst>
              <a:ext uri="{FF2B5EF4-FFF2-40B4-BE49-F238E27FC236}">
                <a16:creationId xmlns:a16="http://schemas.microsoft.com/office/drawing/2014/main" id="{FAD79C41-EE92-F149-8D05-57941C782A98}"/>
              </a:ext>
            </a:extLst>
          </p:cNvPr>
          <p:cNvSpPr>
            <a:spLocks noGrp="1"/>
          </p:cNvSpPr>
          <p:nvPr/>
        </p:nvSpPr>
        <p:spPr>
          <a:xfrm>
            <a:off x="260283" y="1277938"/>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dirty="0">
                <a:latin typeface="Noto Sans"/>
                <a:ea typeface="Noto Sans"/>
                <a:cs typeface="Arial"/>
              </a:rPr>
              <a:t>Careers talks</a:t>
            </a:r>
          </a:p>
        </p:txBody>
      </p:sp>
      <p:sp>
        <p:nvSpPr>
          <p:cNvPr id="4" name="Text Placeholder 14">
            <a:extLst>
              <a:ext uri="{FF2B5EF4-FFF2-40B4-BE49-F238E27FC236}">
                <a16:creationId xmlns:a16="http://schemas.microsoft.com/office/drawing/2014/main" id="{A74CEB65-3195-5148-A574-7E5CE7622E03}"/>
              </a:ext>
            </a:extLst>
          </p:cNvPr>
          <p:cNvSpPr>
            <a:spLocks noGrp="1"/>
          </p:cNvSpPr>
          <p:nvPr/>
        </p:nvSpPr>
        <p:spPr>
          <a:xfrm>
            <a:off x="4752000" y="1274198"/>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dirty="0">
                <a:latin typeface="Noto Sans"/>
                <a:ea typeface="Noto Sans"/>
                <a:cs typeface="Arial"/>
              </a:rPr>
              <a:t>ICE Guide to Careers in Civil Engineering</a:t>
            </a:r>
          </a:p>
        </p:txBody>
      </p:sp>
      <p:sp>
        <p:nvSpPr>
          <p:cNvPr id="7" name="TextBox 26">
            <a:extLst>
              <a:ext uri="{FF2B5EF4-FFF2-40B4-BE49-F238E27FC236}">
                <a16:creationId xmlns:a16="http://schemas.microsoft.com/office/drawing/2014/main" id="{5ACA2102-E8F9-F13F-5E07-6CA36E016F7E}"/>
              </a:ext>
            </a:extLst>
          </p:cNvPr>
          <p:cNvSpPr txBox="1"/>
          <p:nvPr/>
        </p:nvSpPr>
        <p:spPr>
          <a:xfrm>
            <a:off x="1294059" y="3593627"/>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dirty="0">
              <a:solidFill>
                <a:schemeClr val="tx1">
                  <a:lumMod val="76000"/>
                  <a:lumOff val="24000"/>
                </a:schemeClr>
              </a:solidFill>
              <a:latin typeface="Noto Sans"/>
              <a:ea typeface="Noto Sans"/>
              <a:cs typeface="Arial"/>
            </a:endParaRPr>
          </a:p>
        </p:txBody>
      </p:sp>
      <p:pic>
        <p:nvPicPr>
          <p:cNvPr id="8" name="Picture 7" descr="A group of devices with a screen on&#10;&#10;Description automatically generated with medium confidence">
            <a:extLst>
              <a:ext uri="{FF2B5EF4-FFF2-40B4-BE49-F238E27FC236}">
                <a16:creationId xmlns:a16="http://schemas.microsoft.com/office/drawing/2014/main" id="{9A680956-1EE8-CFF7-2D29-CF622C4315D3}"/>
              </a:ext>
            </a:extLst>
          </p:cNvPr>
          <p:cNvPicPr>
            <a:picLocks noChangeAspect="1"/>
          </p:cNvPicPr>
          <p:nvPr/>
        </p:nvPicPr>
        <p:blipFill rotWithShape="1">
          <a:blip r:embed="rId4"/>
          <a:srcRect t="22633" b="18888"/>
          <a:stretch/>
        </p:blipFill>
        <p:spPr>
          <a:xfrm>
            <a:off x="4752000" y="1642152"/>
            <a:ext cx="4140000" cy="1712913"/>
          </a:xfrm>
          <a:prstGeom prst="rect">
            <a:avLst/>
          </a:prstGeom>
        </p:spPr>
      </p:pic>
      <p:sp>
        <p:nvSpPr>
          <p:cNvPr id="9" name="TextBox 9">
            <a:extLst>
              <a:ext uri="{FF2B5EF4-FFF2-40B4-BE49-F238E27FC236}">
                <a16:creationId xmlns:a16="http://schemas.microsoft.com/office/drawing/2014/main" id="{8F66FA51-E679-4B65-B064-37F70DA22B2A}"/>
              </a:ext>
            </a:extLst>
          </p:cNvPr>
          <p:cNvSpPr txBox="1"/>
          <p:nvPr/>
        </p:nvSpPr>
        <p:spPr>
          <a:xfrm>
            <a:off x="4752001" y="3577528"/>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The definitive free guide to help plan your career in civil engineering. Download the app or view online.</a:t>
            </a:r>
            <a:endParaRPr lang="en-US" sz="1400" b="0" dirty="0">
              <a:solidFill>
                <a:schemeClr val="tx1">
                  <a:lumMod val="76000"/>
                  <a:lumOff val="24000"/>
                </a:schemeClr>
              </a:solidFill>
              <a:latin typeface="Noto Sans"/>
              <a:ea typeface="Noto Sans"/>
              <a:cs typeface="Arial"/>
            </a:endParaRPr>
          </a:p>
        </p:txBody>
      </p:sp>
      <p:sp>
        <p:nvSpPr>
          <p:cNvPr id="10" name="TextBox 13">
            <a:extLst>
              <a:ext uri="{FF2B5EF4-FFF2-40B4-BE49-F238E27FC236}">
                <a16:creationId xmlns:a16="http://schemas.microsoft.com/office/drawing/2014/main" id="{C0CE66F9-236F-ED46-7482-0E8D364CDA84}"/>
              </a:ext>
            </a:extLst>
          </p:cNvPr>
          <p:cNvSpPr txBox="1"/>
          <p:nvPr/>
        </p:nvSpPr>
        <p:spPr>
          <a:xfrm>
            <a:off x="5203391" y="4508474"/>
            <a:ext cx="222434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b="0" dirty="0">
                <a:solidFill>
                  <a:srgbClr val="007C92"/>
                </a:solidFill>
                <a:latin typeface="Noto Sans"/>
                <a:ea typeface="Noto Sans"/>
                <a:cs typeface="Arial"/>
                <a:hlinkClick r:id="rId5"/>
              </a:rPr>
              <a:t>ice.org.uk/</a:t>
            </a:r>
            <a:r>
              <a:rPr lang="en-US" sz="1400" dirty="0">
                <a:solidFill>
                  <a:srgbClr val="007C92"/>
                </a:solidFill>
                <a:latin typeface="Noto Sans"/>
                <a:ea typeface="Noto Sans"/>
                <a:cs typeface="Arial"/>
                <a:hlinkClick r:id="rId5"/>
              </a:rPr>
              <a:t>careersguide</a:t>
            </a:r>
            <a:endParaRPr lang="en-US" sz="1400" b="0" i="0" u="none" strike="noStrike" kern="1200" dirty="0">
              <a:solidFill>
                <a:srgbClr val="007C92"/>
              </a:solidFill>
              <a:latin typeface="Noto Sans"/>
              <a:ea typeface="Noto Sans"/>
              <a:cs typeface="Arial"/>
            </a:endParaRPr>
          </a:p>
        </p:txBody>
      </p:sp>
      <p:pic>
        <p:nvPicPr>
          <p:cNvPr id="11" name="Picture 10">
            <a:hlinkClick r:id="rId6"/>
            <a:extLst>
              <a:ext uri="{FF2B5EF4-FFF2-40B4-BE49-F238E27FC236}">
                <a16:creationId xmlns:a16="http://schemas.microsoft.com/office/drawing/2014/main" id="{6B60CDE0-196F-E378-B9CB-3E7C462D3D8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852938" y="4509239"/>
            <a:ext cx="280269" cy="280269"/>
          </a:xfrm>
          <a:prstGeom prst="rect">
            <a:avLst/>
          </a:prstGeom>
        </p:spPr>
      </p:pic>
      <p:pic>
        <p:nvPicPr>
          <p:cNvPr id="13" name="Picture 12" descr="A qr code on a white background&#10;&#10;AI-generated content may be incorrect.">
            <a:extLst>
              <a:ext uri="{FF2B5EF4-FFF2-40B4-BE49-F238E27FC236}">
                <a16:creationId xmlns:a16="http://schemas.microsoft.com/office/drawing/2014/main" id="{A1D27E8E-3C27-38A7-4C8A-1FBFE60B3639}"/>
              </a:ext>
            </a:extLst>
          </p:cNvPr>
          <p:cNvPicPr>
            <a:picLocks noChangeAspect="1"/>
          </p:cNvPicPr>
          <p:nvPr/>
        </p:nvPicPr>
        <p:blipFill>
          <a:blip r:embed="rId8"/>
          <a:stretch>
            <a:fillRect/>
          </a:stretch>
        </p:blipFill>
        <p:spPr>
          <a:xfrm>
            <a:off x="251991" y="3590562"/>
            <a:ext cx="964558" cy="964558"/>
          </a:xfrm>
          <a:prstGeom prst="rect">
            <a:avLst/>
          </a:prstGeom>
        </p:spPr>
      </p:pic>
    </p:spTree>
    <p:extLst>
      <p:ext uri="{BB962C8B-B14F-4D97-AF65-F5344CB8AC3E}">
        <p14:creationId xmlns:p14="http://schemas.microsoft.com/office/powerpoint/2010/main" val="3403449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lstStyle/>
          <a:p>
            <a:r>
              <a:rPr lang="en-GB" sz="3200" b="1" dirty="0">
                <a:latin typeface="Noto Sans"/>
                <a:ea typeface="Noto Sans"/>
                <a:cs typeface="Noto Sans"/>
              </a:rPr>
              <a:t>Achieve a professional qualification</a:t>
            </a:r>
            <a:endParaRPr lang="en-US" dirty="0"/>
          </a:p>
        </p:txBody>
      </p:sp>
      <p:pic>
        <p:nvPicPr>
          <p:cNvPr id="2" name="Picture 1">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196094"/>
            <a:ext cx="2648176" cy="1712913"/>
          </a:xfrm>
          <a:prstGeom prst="rect">
            <a:avLst/>
          </a:prstGeom>
        </p:spPr>
      </p:pic>
      <p:pic>
        <p:nvPicPr>
          <p:cNvPr id="3" name="Picture 2">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3248999" y="2196094"/>
            <a:ext cx="2647950" cy="1712913"/>
          </a:xfrm>
          <a:prstGeom prst="rect">
            <a:avLst/>
          </a:prstGeom>
        </p:spPr>
      </p:pic>
      <p:pic>
        <p:nvPicPr>
          <p:cNvPr id="4" name="Picture 3"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6244574" y="2196094"/>
            <a:ext cx="2649600" cy="1712913"/>
          </a:xfrm>
          <a:prstGeom prst="rect">
            <a:avLst/>
          </a:prstGeom>
        </p:spPr>
      </p:pic>
      <p:sp>
        <p:nvSpPr>
          <p:cNvPr id="6" name="Text Placeholder 12">
            <a:extLst>
              <a:ext uri="{FF2B5EF4-FFF2-40B4-BE49-F238E27FC236}">
                <a16:creationId xmlns:a16="http://schemas.microsoft.com/office/drawing/2014/main" id="{FAD79C41-EE92-F149-8D05-57941C782A98}"/>
              </a:ext>
            </a:extLst>
          </p:cNvPr>
          <p:cNvSpPr>
            <a:spLocks noGrp="1"/>
          </p:cNvSpPr>
          <p:nvPr/>
        </p:nvSpPr>
        <p:spPr>
          <a:xfrm>
            <a:off x="252000"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Academic qualifications</a:t>
            </a:r>
          </a:p>
        </p:txBody>
      </p:sp>
      <p:sp>
        <p:nvSpPr>
          <p:cNvPr id="7" name="Text Placeholder 13">
            <a:extLst>
              <a:ext uri="{FF2B5EF4-FFF2-40B4-BE49-F238E27FC236}">
                <a16:creationId xmlns:a16="http://schemas.microsoft.com/office/drawing/2014/main" id="{F41CAD2C-F7BF-E543-862C-02D4844F28A3}"/>
              </a:ext>
            </a:extLst>
          </p:cNvPr>
          <p:cNvSpPr>
            <a:spLocks noGrp="1"/>
          </p:cNvSpPr>
          <p:nvPr/>
        </p:nvSpPr>
        <p:spPr>
          <a:xfrm>
            <a:off x="3248999"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Work experience</a:t>
            </a:r>
          </a:p>
        </p:txBody>
      </p:sp>
      <p:sp>
        <p:nvSpPr>
          <p:cNvPr id="8" name="Text Placeholder 14">
            <a:extLst>
              <a:ext uri="{FF2B5EF4-FFF2-40B4-BE49-F238E27FC236}">
                <a16:creationId xmlns:a16="http://schemas.microsoft.com/office/drawing/2014/main" id="{A74CEB65-3195-5148-A574-7E5CE7622E03}"/>
              </a:ext>
            </a:extLst>
          </p:cNvPr>
          <p:cNvSpPr>
            <a:spLocks noGrp="1"/>
          </p:cNvSpPr>
          <p:nvPr/>
        </p:nvSpPr>
        <p:spPr>
          <a:xfrm>
            <a:off x="6245998"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Professional Review</a:t>
            </a:r>
          </a:p>
        </p:txBody>
      </p:sp>
      <p:sp>
        <p:nvSpPr>
          <p:cNvPr id="9" name="TextBox 21">
            <a:extLst>
              <a:ext uri="{FF2B5EF4-FFF2-40B4-BE49-F238E27FC236}">
                <a16:creationId xmlns:a16="http://schemas.microsoft.com/office/drawing/2014/main" id="{ACA19B43-89C9-A54B-AEEB-C402B4B7EF91}"/>
              </a:ext>
            </a:extLst>
          </p:cNvPr>
          <p:cNvSpPr txBox="1"/>
          <p:nvPr/>
        </p:nvSpPr>
        <p:spPr>
          <a:xfrm>
            <a:off x="247396" y="4147691"/>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dirty="0">
              <a:solidFill>
                <a:schemeClr val="bg1"/>
              </a:solidFill>
              <a:latin typeface="Arial" panose="020B0604020202020204" pitchFamily="34" charset="0"/>
              <a:cs typeface="Arial" panose="020B0604020202020204" pitchFamily="34" charset="0"/>
            </a:endParaRPr>
          </a:p>
        </p:txBody>
      </p:sp>
      <p:sp>
        <p:nvSpPr>
          <p:cNvPr id="10" name="TextBox 22">
            <a:extLst>
              <a:ext uri="{FF2B5EF4-FFF2-40B4-BE49-F238E27FC236}">
                <a16:creationId xmlns:a16="http://schemas.microsoft.com/office/drawing/2014/main" id="{54949FBB-44D3-254D-BDA9-D0D3C731AE73}"/>
              </a:ext>
            </a:extLst>
          </p:cNvPr>
          <p:cNvSpPr txBox="1"/>
          <p:nvPr/>
        </p:nvSpPr>
        <p:spPr>
          <a:xfrm>
            <a:off x="252000" y="4205004"/>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dirty="0">
                <a:solidFill>
                  <a:schemeClr val="bg1"/>
                </a:solidFill>
                <a:latin typeface="Noto Sans"/>
                <a:ea typeface="Noto Sans"/>
                <a:cs typeface="Arial"/>
              </a:rPr>
              <a:t>Continuing Professional Development (CPD)</a:t>
            </a:r>
          </a:p>
        </p:txBody>
      </p:sp>
      <p:sp>
        <p:nvSpPr>
          <p:cNvPr id="12" name="Rectangle 11">
            <a:extLst>
              <a:ext uri="{FF2B5EF4-FFF2-40B4-BE49-F238E27FC236}">
                <a16:creationId xmlns:a16="http://schemas.microsoft.com/office/drawing/2014/main" id="{E66ABAA8-5732-6543-9C9E-463238E6625B}"/>
              </a:ext>
            </a:extLst>
          </p:cNvPr>
          <p:cNvSpPr/>
          <p:nvPr/>
        </p:nvSpPr>
        <p:spPr>
          <a:xfrm>
            <a:off x="0" y="1094017"/>
            <a:ext cx="9144000" cy="540000"/>
          </a:xfrm>
          <a:prstGeom prst="rect">
            <a:avLst/>
          </a:prstGeom>
          <a:solidFill>
            <a:srgbClr val="7094AA"/>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nvGrpSpPr>
          <p:cNvPr id="13" name="Group 12">
            <a:extLst>
              <a:ext uri="{FF2B5EF4-FFF2-40B4-BE49-F238E27FC236}">
                <a16:creationId xmlns:a16="http://schemas.microsoft.com/office/drawing/2014/main" id="{557F7CB5-9ADF-3B68-253F-4D7A3AA599CE}"/>
              </a:ext>
            </a:extLst>
          </p:cNvPr>
          <p:cNvGrpSpPr/>
          <p:nvPr/>
        </p:nvGrpSpPr>
        <p:grpSpPr>
          <a:xfrm>
            <a:off x="491551" y="1197370"/>
            <a:ext cx="8539977" cy="334042"/>
            <a:chOff x="491551" y="1197370"/>
            <a:chExt cx="8539977" cy="334042"/>
          </a:xfrm>
        </p:grpSpPr>
        <p:grpSp>
          <p:nvGrpSpPr>
            <p:cNvPr id="14" name="Group 13">
              <a:extLst>
                <a:ext uri="{FF2B5EF4-FFF2-40B4-BE49-F238E27FC236}">
                  <a16:creationId xmlns:a16="http://schemas.microsoft.com/office/drawing/2014/main" id="{37011DFC-6790-4290-86B9-4466B762D4C7}"/>
                </a:ext>
              </a:extLst>
            </p:cNvPr>
            <p:cNvGrpSpPr/>
            <p:nvPr/>
          </p:nvGrpSpPr>
          <p:grpSpPr>
            <a:xfrm>
              <a:off x="491551" y="1197370"/>
              <a:ext cx="7771244" cy="334042"/>
              <a:chOff x="491551" y="1197370"/>
              <a:chExt cx="7771244" cy="334042"/>
            </a:xfrm>
          </p:grpSpPr>
          <p:sp>
            <p:nvSpPr>
              <p:cNvPr id="16" name="Title 1">
                <a:extLst>
                  <a:ext uri="{FF2B5EF4-FFF2-40B4-BE49-F238E27FC236}">
                    <a16:creationId xmlns:a16="http://schemas.microsoft.com/office/drawing/2014/main" id="{EE5401D7-A8F7-3D43-8143-14E6A2827001}"/>
                  </a:ext>
                </a:extLst>
              </p:cNvPr>
              <p:cNvSpPr txBox="1">
                <a:spLocks/>
              </p:cNvSpPr>
              <p:nvPr/>
            </p:nvSpPr>
            <p:spPr>
              <a:xfrm>
                <a:off x="491551" y="1199880"/>
                <a:ext cx="2195012" cy="331532"/>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Noto Sans"/>
                    <a:ea typeface="Noto Sans"/>
                    <a:cs typeface="Arial"/>
                  </a:rPr>
                  <a:t>Engineering Technician</a:t>
                </a:r>
              </a:p>
            </p:txBody>
          </p:sp>
          <p:sp>
            <p:nvSpPr>
              <p:cNvPr id="17" name="Title 1">
                <a:extLst>
                  <a:ext uri="{FF2B5EF4-FFF2-40B4-BE49-F238E27FC236}">
                    <a16:creationId xmlns:a16="http://schemas.microsoft.com/office/drawing/2014/main" id="{1F927FCA-57B6-A141-8AF9-7C43CE592CCF}"/>
                  </a:ext>
                </a:extLst>
              </p:cNvPr>
              <p:cNvSpPr txBox="1">
                <a:spLocks/>
              </p:cNvSpPr>
              <p:nvPr/>
            </p:nvSpPr>
            <p:spPr>
              <a:xfrm>
                <a:off x="3510920" y="1197370"/>
                <a:ext cx="2102233" cy="330058"/>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Noto Sans"/>
                    <a:ea typeface="Noto Sans"/>
                    <a:cs typeface="Arial"/>
                  </a:rPr>
                  <a:t>Incorporated Engineer</a:t>
                </a:r>
              </a:p>
            </p:txBody>
          </p:sp>
          <p:sp>
            <p:nvSpPr>
              <p:cNvPr id="18" name="Title 1">
                <a:extLst>
                  <a:ext uri="{FF2B5EF4-FFF2-40B4-BE49-F238E27FC236}">
                    <a16:creationId xmlns:a16="http://schemas.microsoft.com/office/drawing/2014/main" id="{E52A7ECA-705A-C241-AF44-484DD0F210D0}"/>
                  </a:ext>
                </a:extLst>
              </p:cNvPr>
              <p:cNvSpPr txBox="1">
                <a:spLocks/>
              </p:cNvSpPr>
              <p:nvPr/>
            </p:nvSpPr>
            <p:spPr>
              <a:xfrm>
                <a:off x="6418027" y="1262199"/>
                <a:ext cx="1844768" cy="265343"/>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Noto Sans"/>
                    <a:ea typeface="Noto Sans"/>
                    <a:cs typeface="Arial"/>
                  </a:rPr>
                  <a:t>Chartered Engineer</a:t>
                </a:r>
              </a:p>
            </p:txBody>
          </p:sp>
          <p:cxnSp>
            <p:nvCxnSpPr>
              <p:cNvPr id="19" name="Straight Connector 18">
                <a:extLst>
                  <a:ext uri="{FF2B5EF4-FFF2-40B4-BE49-F238E27FC236}">
                    <a16:creationId xmlns:a16="http://schemas.microsoft.com/office/drawing/2014/main" id="{6F4BD8AE-1F8A-5640-8488-DDE7726682EB}"/>
                  </a:ext>
                </a:extLst>
              </p:cNvPr>
              <p:cNvCxnSpPr>
                <a:cxnSpLocks/>
              </p:cNvCxnSpPr>
              <p:nvPr/>
            </p:nvCxnSpPr>
            <p:spPr>
              <a:xfrm>
                <a:off x="3066270"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A771138-5D08-FF45-BE03-125BDEFA9611}"/>
                  </a:ext>
                </a:extLst>
              </p:cNvPr>
              <p:cNvCxnSpPr>
                <a:cxnSpLocks/>
              </p:cNvCxnSpPr>
              <p:nvPr/>
            </p:nvCxnSpPr>
            <p:spPr>
              <a:xfrm>
                <a:off x="5973377"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Title 1">
              <a:extLst>
                <a:ext uri="{FF2B5EF4-FFF2-40B4-BE49-F238E27FC236}">
                  <a16:creationId xmlns:a16="http://schemas.microsoft.com/office/drawing/2014/main" id="{4DB6EEA3-8CCA-1B73-0858-BB15263C0896}"/>
                </a:ext>
              </a:extLst>
            </p:cNvPr>
            <p:cNvSpPr txBox="1">
              <a:spLocks/>
            </p:cNvSpPr>
            <p:nvPr/>
          </p:nvSpPr>
          <p:spPr>
            <a:xfrm>
              <a:off x="6900639" y="1242742"/>
              <a:ext cx="2130889" cy="242521"/>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1400" b="1" dirty="0">
                <a:solidFill>
                  <a:schemeClr val="bg1"/>
                </a:solidFill>
                <a:latin typeface="Arial"/>
                <a:cs typeface="Arial"/>
              </a:endParaRPr>
            </a:p>
          </p:txBody>
        </p:sp>
      </p:grpSp>
    </p:spTree>
    <p:extLst>
      <p:ext uri="{BB962C8B-B14F-4D97-AF65-F5344CB8AC3E}">
        <p14:creationId xmlns:p14="http://schemas.microsoft.com/office/powerpoint/2010/main" val="153862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2AE59-1F22-2DD3-79F3-A4EDA5847EE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A32525-D64C-4D3E-5937-25C025270BCF}"/>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Make your experience count:</a:t>
            </a:r>
            <a:br>
              <a:rPr lang="en-GB" sz="3200" b="1" dirty="0">
                <a:latin typeface="Noto Sans"/>
                <a:ea typeface="Noto Sans"/>
                <a:cs typeface="Noto Sans"/>
              </a:rPr>
            </a:br>
            <a:r>
              <a:rPr lang="en-GB" sz="3200" b="1" dirty="0">
                <a:latin typeface="Noto Sans"/>
                <a:ea typeface="Noto Sans"/>
                <a:cs typeface="Noto Sans"/>
              </a:rPr>
              <a:t>record it </a:t>
            </a:r>
          </a:p>
          <a:p>
            <a:endParaRPr lang="en-US" sz="2700" dirty="0"/>
          </a:p>
        </p:txBody>
      </p:sp>
      <p:sp>
        <p:nvSpPr>
          <p:cNvPr id="6" name="Title 1">
            <a:extLst>
              <a:ext uri="{FF2B5EF4-FFF2-40B4-BE49-F238E27FC236}">
                <a16:creationId xmlns:a16="http://schemas.microsoft.com/office/drawing/2014/main" id="{448F2725-70FE-F40F-D768-C47233458E23}"/>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Description automatically generated">
            <a:extLst>
              <a:ext uri="{FF2B5EF4-FFF2-40B4-BE49-F238E27FC236}">
                <a16:creationId xmlns:a16="http://schemas.microsoft.com/office/drawing/2014/main" id="{7A9DD24D-16CE-96BD-C412-102BAB2FC95D}"/>
              </a:ext>
            </a:extLst>
          </p:cNvPr>
          <p:cNvPicPr>
            <a:picLocks noChangeAspect="1"/>
          </p:cNvPicPr>
          <p:nvPr/>
        </p:nvPicPr>
        <p:blipFill>
          <a:blip r:embed="rId3"/>
          <a:stretch>
            <a:fillRect/>
          </a:stretch>
        </p:blipFill>
        <p:spPr>
          <a:xfrm>
            <a:off x="6522426" y="1393399"/>
            <a:ext cx="1760635" cy="1569623"/>
          </a:xfrm>
          <a:prstGeom prst="rect">
            <a:avLst/>
          </a:prstGeom>
        </p:spPr>
      </p:pic>
      <p:pic>
        <p:nvPicPr>
          <p:cNvPr id="3" name="Picture 2" descr="A person sitting at a table&#10;&#10;Description automatically generated">
            <a:extLst>
              <a:ext uri="{FF2B5EF4-FFF2-40B4-BE49-F238E27FC236}">
                <a16:creationId xmlns:a16="http://schemas.microsoft.com/office/drawing/2014/main" id="{896FBFDD-1916-B066-D08D-07EC81A61A7B}"/>
              </a:ext>
            </a:extLst>
          </p:cNvPr>
          <p:cNvPicPr>
            <a:picLocks noChangeAspect="1"/>
          </p:cNvPicPr>
          <p:nvPr/>
        </p:nvPicPr>
        <p:blipFill>
          <a:blip r:embed="rId4"/>
          <a:stretch>
            <a:fillRect/>
          </a:stretch>
        </p:blipFill>
        <p:spPr>
          <a:xfrm>
            <a:off x="4604221" y="3156725"/>
            <a:ext cx="1760635" cy="1577928"/>
          </a:xfrm>
          <a:prstGeom prst="rect">
            <a:avLst/>
          </a:prstGeom>
        </p:spPr>
      </p:pic>
      <p:pic>
        <p:nvPicPr>
          <p:cNvPr id="4" name="Picture 3" descr="Description automatically generated">
            <a:extLst>
              <a:ext uri="{FF2B5EF4-FFF2-40B4-BE49-F238E27FC236}">
                <a16:creationId xmlns:a16="http://schemas.microsoft.com/office/drawing/2014/main" id="{78F8FAAA-CCCB-BDA9-1BE0-AC7ED4F870DE}"/>
              </a:ext>
            </a:extLst>
          </p:cNvPr>
          <p:cNvPicPr>
            <a:picLocks noChangeAspect="1"/>
          </p:cNvPicPr>
          <p:nvPr/>
        </p:nvPicPr>
        <p:blipFill>
          <a:blip r:embed="rId5"/>
          <a:stretch>
            <a:fillRect/>
          </a:stretch>
        </p:blipFill>
        <p:spPr>
          <a:xfrm>
            <a:off x="6522426" y="3165030"/>
            <a:ext cx="1760635" cy="1569623"/>
          </a:xfrm>
          <a:prstGeom prst="rect">
            <a:avLst/>
          </a:prstGeom>
        </p:spPr>
      </p:pic>
      <p:pic>
        <p:nvPicPr>
          <p:cNvPr id="7" name="Picture 6" descr="A picture containing outdoor, man, person, skiing&#10;&#10;Description automatically generated">
            <a:extLst>
              <a:ext uri="{FF2B5EF4-FFF2-40B4-BE49-F238E27FC236}">
                <a16:creationId xmlns:a16="http://schemas.microsoft.com/office/drawing/2014/main" id="{7BAA6D1B-CEA7-FFB1-5506-BE4471421B49}"/>
              </a:ext>
            </a:extLst>
          </p:cNvPr>
          <p:cNvPicPr>
            <a:picLocks noChangeAspect="1"/>
          </p:cNvPicPr>
          <p:nvPr/>
        </p:nvPicPr>
        <p:blipFill>
          <a:blip r:embed="rId6"/>
          <a:stretch>
            <a:fillRect/>
          </a:stretch>
        </p:blipFill>
        <p:spPr>
          <a:xfrm>
            <a:off x="4604221" y="1395167"/>
            <a:ext cx="1760635" cy="1569623"/>
          </a:xfrm>
          <a:prstGeom prst="rect">
            <a:avLst/>
          </a:prstGeom>
        </p:spPr>
      </p:pic>
      <p:sp>
        <p:nvSpPr>
          <p:cNvPr id="8" name="Content Placeholder 3">
            <a:extLst>
              <a:ext uri="{FF2B5EF4-FFF2-40B4-BE49-F238E27FC236}">
                <a16:creationId xmlns:a16="http://schemas.microsoft.com/office/drawing/2014/main" id="{321B032E-9C94-849B-8D5A-2D7BAC8B7631}"/>
              </a:ext>
            </a:extLst>
          </p:cNvPr>
          <p:cNvSpPr txBox="1">
            <a:spLocks/>
          </p:cNvSpPr>
          <p:nvPr/>
        </p:nvSpPr>
        <p:spPr>
          <a:xfrm>
            <a:off x="323850" y="1393399"/>
            <a:ext cx="3824512" cy="2824984"/>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GB" b="1" dirty="0">
                <a:solidFill>
                  <a:schemeClr val="tx1">
                    <a:lumMod val="65000"/>
                    <a:lumOff val="35000"/>
                  </a:schemeClr>
                </a:solidFill>
                <a:latin typeface="Noto Sans"/>
                <a:ea typeface="Noto Sans"/>
                <a:cs typeface="Arial"/>
              </a:rPr>
              <a:t>It all counts towards your progress to professional qualification.</a:t>
            </a:r>
          </a:p>
          <a:p>
            <a:pPr>
              <a:spcAft>
                <a:spcPts val="300"/>
              </a:spcAft>
            </a:pPr>
            <a:endParaRPr lang="en-GB" dirty="0">
              <a:solidFill>
                <a:schemeClr val="tx1">
                  <a:lumMod val="65000"/>
                  <a:lumOff val="35000"/>
                </a:schemeClr>
              </a:solidFill>
              <a:latin typeface="Noto Sans"/>
              <a:ea typeface="Noto Sans"/>
              <a:cs typeface="Arial"/>
            </a:endParaRP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Previous work experience</a:t>
            </a:r>
          </a:p>
        </p:txBody>
      </p:sp>
    </p:spTree>
    <p:extLst>
      <p:ext uri="{BB962C8B-B14F-4D97-AF65-F5344CB8AC3E}">
        <p14:creationId xmlns:p14="http://schemas.microsoft.com/office/powerpoint/2010/main" val="2106926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9B91A-1498-50EA-0A64-49C8A1F9B8C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898438D-DABB-799A-45A9-BDBA4791158E}"/>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The seven ICE attributes </a:t>
            </a:r>
          </a:p>
          <a:p>
            <a:endParaRPr lang="en-US" sz="2700" dirty="0"/>
          </a:p>
        </p:txBody>
      </p:sp>
      <p:sp>
        <p:nvSpPr>
          <p:cNvPr id="6" name="Title 1">
            <a:extLst>
              <a:ext uri="{FF2B5EF4-FFF2-40B4-BE49-F238E27FC236}">
                <a16:creationId xmlns:a16="http://schemas.microsoft.com/office/drawing/2014/main" id="{86E26B1A-EA44-EC86-5534-9551D0F16FD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graphicFrame>
        <p:nvGraphicFramePr>
          <p:cNvPr id="3" name="Content Placeholder 8">
            <a:extLst>
              <a:ext uri="{FF2B5EF4-FFF2-40B4-BE49-F238E27FC236}">
                <a16:creationId xmlns:a16="http://schemas.microsoft.com/office/drawing/2014/main" id="{444901DF-DFB5-9677-1790-4C48B2F15063}"/>
              </a:ext>
            </a:extLst>
          </p:cNvPr>
          <p:cNvGraphicFramePr>
            <a:graphicFrameLocks noGrp="1"/>
          </p:cNvGraphicFramePr>
          <p:nvPr>
            <p:extLst>
              <p:ext uri="{D42A27DB-BD31-4B8C-83A1-F6EECF244321}">
                <p14:modId xmlns:p14="http://schemas.microsoft.com/office/powerpoint/2010/main" val="1107549476"/>
              </p:ext>
            </p:extLst>
          </p:nvPr>
        </p:nvGraphicFramePr>
        <p:xfrm>
          <a:off x="457200" y="100751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TextBox 8">
            <a:extLst>
              <a:ext uri="{FF2B5EF4-FFF2-40B4-BE49-F238E27FC236}">
                <a16:creationId xmlns:a16="http://schemas.microsoft.com/office/drawing/2014/main" id="{B949F14A-3657-CD9C-CA4D-E26E60F957EB}"/>
              </a:ext>
            </a:extLst>
          </p:cNvPr>
          <p:cNvSpPr txBox="1"/>
          <p:nvPr/>
        </p:nvSpPr>
        <p:spPr>
          <a:xfrm>
            <a:off x="1385964" y="4305474"/>
            <a:ext cx="3315041"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dirty="0">
                <a:solidFill>
                  <a:schemeClr val="tx1">
                    <a:lumMod val="65000"/>
                    <a:lumOff val="35000"/>
                  </a:schemeClr>
                </a:solidFill>
                <a:latin typeface="Noto Sans"/>
                <a:ea typeface="Noto Sans"/>
                <a:cs typeface="Arial"/>
              </a:rPr>
              <a:t>View full details of the ICE attributes: </a:t>
            </a:r>
            <a:endParaRPr lang="en-US" dirty="0">
              <a:solidFill>
                <a:schemeClr val="tx1">
                  <a:lumMod val="65000"/>
                  <a:lumOff val="35000"/>
                </a:schemeClr>
              </a:solidFill>
            </a:endParaRPr>
          </a:p>
          <a:p>
            <a:pPr>
              <a:spcBef>
                <a:spcPct val="20000"/>
              </a:spcBef>
            </a:pPr>
            <a:r>
              <a:rPr lang="en-GB" sz="1400" dirty="0">
                <a:solidFill>
                  <a:schemeClr val="tx1">
                    <a:lumMod val="65000"/>
                    <a:lumOff val="35000"/>
                  </a:schemeClr>
                </a:solidFill>
                <a:latin typeface="Noto Sans"/>
                <a:ea typeface="Noto Sans"/>
                <a:cs typeface="Arial"/>
                <a:hlinkClick r:id="rId8">
                  <a:extLst>
                    <a:ext uri="{A12FA001-AC4F-418D-AE19-62706E023703}">
                      <ahyp:hlinkClr xmlns:ahyp="http://schemas.microsoft.com/office/drawing/2018/hyperlinkcolor" val="tx"/>
                    </a:ext>
                  </a:extLst>
                </a:hlinkClick>
              </a:rPr>
              <a:t>ice.org.uk/attributes</a:t>
            </a:r>
          </a:p>
        </p:txBody>
      </p:sp>
      <p:pic>
        <p:nvPicPr>
          <p:cNvPr id="21" name="Picture 20" descr="A qr code with a few black squares&#10;&#10;AI-generated content may be incorrect.">
            <a:extLst>
              <a:ext uri="{FF2B5EF4-FFF2-40B4-BE49-F238E27FC236}">
                <a16:creationId xmlns:a16="http://schemas.microsoft.com/office/drawing/2014/main" id="{C76EF99B-B1DD-A39F-5368-3688782270D2}"/>
              </a:ext>
            </a:extLst>
          </p:cNvPr>
          <p:cNvPicPr>
            <a:picLocks noChangeAspect="1"/>
          </p:cNvPicPr>
          <p:nvPr/>
        </p:nvPicPr>
        <p:blipFill>
          <a:blip r:embed="rId9"/>
          <a:stretch>
            <a:fillRect/>
          </a:stretch>
        </p:blipFill>
        <p:spPr>
          <a:xfrm>
            <a:off x="454547" y="4190998"/>
            <a:ext cx="798172" cy="790938"/>
          </a:xfrm>
          <a:prstGeom prst="rect">
            <a:avLst/>
          </a:prstGeom>
        </p:spPr>
      </p:pic>
    </p:spTree>
    <p:extLst>
      <p:ext uri="{BB962C8B-B14F-4D97-AF65-F5344CB8AC3E}">
        <p14:creationId xmlns:p14="http://schemas.microsoft.com/office/powerpoint/2010/main" val="108226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A9015-6B9B-6453-8614-064B27491CF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4F6D11A-E50D-45E7-3AB2-E6B5261A41A6}"/>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Attribute achievement form</a:t>
            </a:r>
          </a:p>
          <a:p>
            <a:endParaRPr lang="en-US" sz="2700" dirty="0"/>
          </a:p>
        </p:txBody>
      </p:sp>
      <p:sp>
        <p:nvSpPr>
          <p:cNvPr id="6" name="Title 1">
            <a:extLst>
              <a:ext uri="{FF2B5EF4-FFF2-40B4-BE49-F238E27FC236}">
                <a16:creationId xmlns:a16="http://schemas.microsoft.com/office/drawing/2014/main" id="{E396D740-D8D7-A476-42FA-9581658AD20B}"/>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A screenshot of a computer&#10;&#10;Description automatically generated">
            <a:extLst>
              <a:ext uri="{FF2B5EF4-FFF2-40B4-BE49-F238E27FC236}">
                <a16:creationId xmlns:a16="http://schemas.microsoft.com/office/drawing/2014/main" id="{FCC0EFD7-274F-614A-1DAA-79874DC5FF1E}"/>
              </a:ext>
            </a:extLst>
          </p:cNvPr>
          <p:cNvPicPr>
            <a:picLocks noChangeAspect="1"/>
          </p:cNvPicPr>
          <p:nvPr/>
        </p:nvPicPr>
        <p:blipFill rotWithShape="1">
          <a:blip r:embed="rId3"/>
          <a:srcRect l="13084" t="16433" r="12897" b="7293"/>
          <a:stretch/>
        </p:blipFill>
        <p:spPr>
          <a:xfrm>
            <a:off x="4202073" y="1357846"/>
            <a:ext cx="4670677" cy="2702589"/>
          </a:xfrm>
          <a:prstGeom prst="rect">
            <a:avLst/>
          </a:prstGeom>
          <a:effectLst>
            <a:outerShdw blurRad="50800" dist="50800" dir="5400000" algn="ctr" rotWithShape="0">
              <a:schemeClr val="bg1">
                <a:lumMod val="85000"/>
                <a:alpha val="92000"/>
              </a:schemeClr>
            </a:outerShdw>
            <a:reflection blurRad="6350" stA="52000" endA="300" endPos="35000" dir="5400000" sy="-100000" algn="bl" rotWithShape="0"/>
            <a:softEdge rad="0"/>
          </a:effectLst>
        </p:spPr>
      </p:pic>
      <p:pic>
        <p:nvPicPr>
          <p:cNvPr id="3" name="Picture 2" descr="A screenshot of a computer&#10;&#10;Description automatically generated">
            <a:extLst>
              <a:ext uri="{FF2B5EF4-FFF2-40B4-BE49-F238E27FC236}">
                <a16:creationId xmlns:a16="http://schemas.microsoft.com/office/drawing/2014/main" id="{F762D820-E48B-B412-FC7F-15C9438CD620}"/>
              </a:ext>
            </a:extLst>
          </p:cNvPr>
          <p:cNvPicPr>
            <a:picLocks noChangeAspect="1"/>
          </p:cNvPicPr>
          <p:nvPr/>
        </p:nvPicPr>
        <p:blipFill rotWithShape="1">
          <a:blip r:embed="rId4"/>
          <a:srcRect l="29394" t="28283" r="31288" b="22462"/>
          <a:stretch/>
        </p:blipFill>
        <p:spPr>
          <a:xfrm>
            <a:off x="4383051" y="1812557"/>
            <a:ext cx="3825015" cy="2694028"/>
          </a:xfrm>
          <a:prstGeom prst="rect">
            <a:avLst/>
          </a:prstGeom>
          <a:effectLst>
            <a:outerShdw blurRad="63500" sx="102000" sy="102000" algn="ctr" rotWithShape="0">
              <a:prstClr val="black">
                <a:alpha val="40000"/>
              </a:prstClr>
            </a:outerShdw>
          </a:effectLst>
        </p:spPr>
      </p:pic>
      <p:sp>
        <p:nvSpPr>
          <p:cNvPr id="4" name="Content Placeholder 9">
            <a:extLst>
              <a:ext uri="{FF2B5EF4-FFF2-40B4-BE49-F238E27FC236}">
                <a16:creationId xmlns:a16="http://schemas.microsoft.com/office/drawing/2014/main" id="{589FF7C5-7382-1155-4776-335A1FA57BA9}"/>
              </a:ext>
            </a:extLst>
          </p:cNvPr>
          <p:cNvSpPr txBox="1">
            <a:spLocks/>
          </p:cNvSpPr>
          <p:nvPr/>
        </p:nvSpPr>
        <p:spPr>
          <a:xfrm>
            <a:off x="248680" y="1285104"/>
            <a:ext cx="3891721" cy="1055921"/>
          </a:xfrm>
          <a:prstGeom prst="rect">
            <a:avLst/>
          </a:prstGeom>
        </p:spPr>
        <p:txBody>
          <a:bodyPr lIns="91440" tIns="45720" rIns="91440" bIns="4572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indent="0">
              <a:buNone/>
            </a:pPr>
            <a:r>
              <a:rPr lang="en-GB" sz="1400" dirty="0">
                <a:solidFill>
                  <a:schemeClr val="tx1">
                    <a:lumMod val="65000"/>
                    <a:lumOff val="35000"/>
                  </a:schemeClr>
                </a:solidFill>
                <a:latin typeface="Noto Sans"/>
                <a:ea typeface="Noto Sans"/>
                <a:cs typeface="Arial"/>
              </a:rPr>
              <a:t>Record your experience using the attribute achievement form</a:t>
            </a:r>
          </a:p>
          <a:p>
            <a:pPr marL="0" indent="0">
              <a:buNone/>
            </a:pPr>
            <a:endParaRPr lang="en-GB" sz="1400" dirty="0">
              <a:solidFill>
                <a:schemeClr val="tx1">
                  <a:lumMod val="65000"/>
                  <a:lumOff val="35000"/>
                </a:schemeClr>
              </a:solidFill>
              <a:latin typeface="Noto Sans"/>
              <a:ea typeface="Noto Sans"/>
              <a:cs typeface="Arial"/>
            </a:endParaRPr>
          </a:p>
          <a:p>
            <a:pPr marL="0" indent="0">
              <a:buFont typeface="Arial"/>
              <a:buNone/>
            </a:pPr>
            <a:r>
              <a:rPr lang="en-GB" sz="1400" dirty="0">
                <a:solidFill>
                  <a:schemeClr val="tx1">
                    <a:lumMod val="65000"/>
                    <a:lumOff val="35000"/>
                  </a:schemeClr>
                </a:solidFill>
                <a:latin typeface="Noto Sans"/>
                <a:ea typeface="Noto Sans"/>
                <a:cs typeface="Arial"/>
              </a:rPr>
              <a:t>Download it from the ICE website:</a:t>
            </a:r>
            <a:endParaRPr lang="en-GB" dirty="0">
              <a:solidFill>
                <a:prstClr val="black"/>
              </a:solidFill>
              <a:latin typeface="Arial" charset="0"/>
              <a:cs typeface="Arial" charset="0"/>
            </a:endParaRPr>
          </a:p>
          <a:p>
            <a:pPr marL="0" indent="0">
              <a:buNone/>
            </a:pPr>
            <a:endParaRPr lang="en-GB" dirty="0">
              <a:solidFill>
                <a:prstClr val="black"/>
              </a:solidFill>
              <a:latin typeface="Arial" charset="0"/>
              <a:cs typeface="Arial" charset="0"/>
            </a:endParaRPr>
          </a:p>
          <a:p>
            <a:endParaRPr lang="en-GB" dirty="0">
              <a:solidFill>
                <a:srgbClr val="595959"/>
              </a:solidFill>
              <a:latin typeface="Arial" charset="0"/>
              <a:cs typeface="Arial" charset="0"/>
            </a:endParaRPr>
          </a:p>
        </p:txBody>
      </p:sp>
      <p:cxnSp>
        <p:nvCxnSpPr>
          <p:cNvPr id="7" name="Straight Arrow Connector 6">
            <a:extLst>
              <a:ext uri="{FF2B5EF4-FFF2-40B4-BE49-F238E27FC236}">
                <a16:creationId xmlns:a16="http://schemas.microsoft.com/office/drawing/2014/main" id="{18846619-C16E-B48F-A0A8-035B51891988}"/>
              </a:ext>
            </a:extLst>
          </p:cNvPr>
          <p:cNvCxnSpPr>
            <a:cxnSpLocks/>
          </p:cNvCxnSpPr>
          <p:nvPr/>
        </p:nvCxnSpPr>
        <p:spPr>
          <a:xfrm>
            <a:off x="3872753" y="3857420"/>
            <a:ext cx="1144520" cy="203015"/>
          </a:xfrm>
          <a:prstGeom prst="straightConnector1">
            <a:avLst/>
          </a:prstGeom>
          <a:ln>
            <a:solidFill>
              <a:srgbClr val="007A92"/>
            </a:solidFill>
            <a:tailEnd type="triangle"/>
          </a:ln>
        </p:spPr>
        <p:style>
          <a:lnRef idx="2">
            <a:schemeClr val="accent1"/>
          </a:lnRef>
          <a:fillRef idx="0">
            <a:schemeClr val="accent1"/>
          </a:fillRef>
          <a:effectRef idx="1">
            <a:schemeClr val="accent1"/>
          </a:effectRef>
          <a:fontRef idx="minor">
            <a:schemeClr val="tx1"/>
          </a:fontRef>
        </p:style>
      </p:cxnSp>
      <p:sp>
        <p:nvSpPr>
          <p:cNvPr id="8" name="TextBox 8">
            <a:extLst>
              <a:ext uri="{FF2B5EF4-FFF2-40B4-BE49-F238E27FC236}">
                <a16:creationId xmlns:a16="http://schemas.microsoft.com/office/drawing/2014/main" id="{FFF867D3-D0CE-A3D1-50D6-F9F33A4EE2EB}"/>
              </a:ext>
            </a:extLst>
          </p:cNvPr>
          <p:cNvSpPr txBox="1"/>
          <p:nvPr/>
        </p:nvSpPr>
        <p:spPr>
          <a:xfrm>
            <a:off x="251905" y="3616033"/>
            <a:ext cx="3790220"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dirty="0">
                <a:solidFill>
                  <a:schemeClr val="tx1">
                    <a:lumMod val="65000"/>
                    <a:lumOff val="35000"/>
                  </a:schemeClr>
                </a:solidFill>
                <a:latin typeface="Noto Sans"/>
                <a:ea typeface="Noto Sans"/>
                <a:cs typeface="Arial"/>
              </a:rPr>
              <a:t>Include bullet points under each attribute </a:t>
            </a:r>
            <a:endParaRPr lang="en-US" sz="1400" dirty="0">
              <a:solidFill>
                <a:schemeClr val="tx1">
                  <a:lumMod val="65000"/>
                  <a:lumOff val="35000"/>
                </a:schemeClr>
              </a:solidFill>
              <a:latin typeface="Noto Sans"/>
              <a:ea typeface="Noto Sans"/>
              <a:cs typeface="Arial"/>
            </a:endParaRPr>
          </a:p>
          <a:p>
            <a:pPr>
              <a:spcBef>
                <a:spcPct val="20000"/>
              </a:spcBef>
            </a:pPr>
            <a:endParaRPr lang="en-GB" sz="1400" dirty="0">
              <a:solidFill>
                <a:schemeClr val="tx1">
                  <a:lumMod val="65000"/>
                  <a:lumOff val="35000"/>
                </a:schemeClr>
              </a:solidFill>
              <a:latin typeface="Noto Sans"/>
              <a:ea typeface="Noto Sans"/>
              <a:cs typeface="Arial"/>
            </a:endParaRPr>
          </a:p>
        </p:txBody>
      </p:sp>
      <p:pic>
        <p:nvPicPr>
          <p:cNvPr id="10" name="Picture 9" descr="A qr code with black squares&#10;&#10;AI-generated content may be incorrect.">
            <a:extLst>
              <a:ext uri="{FF2B5EF4-FFF2-40B4-BE49-F238E27FC236}">
                <a16:creationId xmlns:a16="http://schemas.microsoft.com/office/drawing/2014/main" id="{9AFFA2D0-FB0D-1E8F-AFE1-68ED6B9A7C98}"/>
              </a:ext>
            </a:extLst>
          </p:cNvPr>
          <p:cNvPicPr>
            <a:picLocks noChangeAspect="1"/>
          </p:cNvPicPr>
          <p:nvPr/>
        </p:nvPicPr>
        <p:blipFill>
          <a:blip r:embed="rId5"/>
          <a:stretch>
            <a:fillRect/>
          </a:stretch>
        </p:blipFill>
        <p:spPr>
          <a:xfrm>
            <a:off x="321490" y="2257063"/>
            <a:ext cx="1264001" cy="1263570"/>
          </a:xfrm>
          <a:prstGeom prst="rect">
            <a:avLst/>
          </a:prstGeom>
        </p:spPr>
      </p:pic>
    </p:spTree>
    <p:extLst>
      <p:ext uri="{BB962C8B-B14F-4D97-AF65-F5344CB8AC3E}">
        <p14:creationId xmlns:p14="http://schemas.microsoft.com/office/powerpoint/2010/main" val="2217613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FF96D-6ADB-FF5F-9BD3-BE6E07C86A7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B8E4FC8-31ED-37CB-DF23-43E3E6C1BB7D}"/>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Leverage your industry contacts</a:t>
            </a:r>
            <a:endParaRPr lang="en-US" dirty="0"/>
          </a:p>
          <a:p>
            <a:endParaRPr lang="en-US" sz="2700" dirty="0"/>
          </a:p>
        </p:txBody>
      </p:sp>
      <p:sp>
        <p:nvSpPr>
          <p:cNvPr id="6" name="Title 1">
            <a:extLst>
              <a:ext uri="{FF2B5EF4-FFF2-40B4-BE49-F238E27FC236}">
                <a16:creationId xmlns:a16="http://schemas.microsoft.com/office/drawing/2014/main" id="{1090E8EC-41A8-7D9E-FF93-467004647C2E}"/>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Description automatically generated">
            <a:extLst>
              <a:ext uri="{FF2B5EF4-FFF2-40B4-BE49-F238E27FC236}">
                <a16:creationId xmlns:a16="http://schemas.microsoft.com/office/drawing/2014/main" id="{9C6CEE21-73CD-05C4-6896-745194349ED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4288217" y="1200151"/>
            <a:ext cx="4531933" cy="3394472"/>
          </a:xfrm>
          <a:prstGeom prst="rect">
            <a:avLst/>
          </a:prstGeom>
        </p:spPr>
      </p:pic>
      <p:sp>
        <p:nvSpPr>
          <p:cNvPr id="3" name="Content Placeholder 3">
            <a:extLst>
              <a:ext uri="{FF2B5EF4-FFF2-40B4-BE49-F238E27FC236}">
                <a16:creationId xmlns:a16="http://schemas.microsoft.com/office/drawing/2014/main" id="{7B12AE7A-2C79-5237-F2DC-F2B9057B3E2F}"/>
              </a:ext>
            </a:extLst>
          </p:cNvPr>
          <p:cNvSpPr txBox="1">
            <a:spLocks/>
          </p:cNvSpPr>
          <p:nvPr/>
        </p:nvSpPr>
        <p:spPr>
          <a:xfrm>
            <a:off x="323850" y="1200151"/>
            <a:ext cx="3662362" cy="3394472"/>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US" dirty="0">
                <a:solidFill>
                  <a:schemeClr val="tx1">
                    <a:lumMod val="65000"/>
                    <a:lumOff val="35000"/>
                  </a:schemeClr>
                </a:solidFill>
                <a:latin typeface="Noto Sans"/>
                <a:ea typeface="Noto Sans"/>
                <a:cs typeface="Arial"/>
              </a:rPr>
              <a:t>Ask your prospective employer or current industry contact if they provide an ICE Mentor or a training agreement on the ICE training scheme.</a:t>
            </a:r>
          </a:p>
          <a:p>
            <a:pPr marL="0" indent="0">
              <a:spcBef>
                <a:spcPts val="0"/>
              </a:spcBef>
              <a:spcAft>
                <a:spcPts val="300"/>
              </a:spcAft>
              <a:buNone/>
            </a:pPr>
            <a:endParaRPr lang="en-GB" dirty="0">
              <a:solidFill>
                <a:schemeClr val="tx1">
                  <a:lumMod val="65000"/>
                  <a:lumOff val="35000"/>
                </a:schemeClr>
              </a:solidFill>
              <a:latin typeface="Noto Sans"/>
              <a:ea typeface="Noto Sans"/>
              <a:cs typeface="Arial" charset="0"/>
            </a:endParaRPr>
          </a:p>
          <a:p>
            <a:pPr marL="0" indent="0">
              <a:spcBef>
                <a:spcPts val="0"/>
              </a:spcBef>
              <a:spcAft>
                <a:spcPts val="300"/>
              </a:spcAft>
              <a:buNone/>
            </a:pPr>
            <a:r>
              <a:rPr lang="en-GB" dirty="0">
                <a:solidFill>
                  <a:schemeClr val="tx1">
                    <a:lumMod val="65000"/>
                    <a:lumOff val="35000"/>
                  </a:schemeClr>
                </a:solidFill>
                <a:latin typeface="Noto Sans"/>
                <a:ea typeface="Noto Sans"/>
                <a:cs typeface="Arial"/>
              </a:rPr>
              <a:t>How will they help you achieve professional qualifications?:</a:t>
            </a:r>
          </a:p>
          <a:p>
            <a:pPr marL="579120" lvl="1" indent="-179070">
              <a:spcBef>
                <a:spcPts val="0"/>
              </a:spcBef>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EngTech MICE</a:t>
            </a:r>
          </a:p>
          <a:p>
            <a:pPr marL="579120" lvl="1" indent="-179070">
              <a:spcBef>
                <a:spcPts val="0"/>
              </a:spcBef>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IEng MICE</a:t>
            </a:r>
          </a:p>
          <a:p>
            <a:pPr marL="579120" lvl="1" indent="-1790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CEng MICE</a:t>
            </a:r>
          </a:p>
        </p:txBody>
      </p:sp>
    </p:spTree>
    <p:extLst>
      <p:ext uri="{BB962C8B-B14F-4D97-AF65-F5344CB8AC3E}">
        <p14:creationId xmlns:p14="http://schemas.microsoft.com/office/powerpoint/2010/main" val="330396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54E1B-3EBE-C85C-A3EF-273C3ACFD10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95E59CE-0B3E-139E-84BB-085E2D789C54}"/>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Realise your potential</a:t>
            </a:r>
            <a:endParaRPr lang="en-US" dirty="0"/>
          </a:p>
          <a:p>
            <a:endParaRPr lang="en-US" sz="2700" dirty="0"/>
          </a:p>
        </p:txBody>
      </p:sp>
      <p:sp>
        <p:nvSpPr>
          <p:cNvPr id="6" name="Title 1">
            <a:extLst>
              <a:ext uri="{FF2B5EF4-FFF2-40B4-BE49-F238E27FC236}">
                <a16:creationId xmlns:a16="http://schemas.microsoft.com/office/drawing/2014/main" id="{4FE3913B-B73D-BC7B-CA86-3E0644A20426}"/>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Online Media 1" title="Realise your potential: become professionally qualified">
            <a:hlinkClick r:id="" action="ppaction://media"/>
            <a:extLst>
              <a:ext uri="{FF2B5EF4-FFF2-40B4-BE49-F238E27FC236}">
                <a16:creationId xmlns:a16="http://schemas.microsoft.com/office/drawing/2014/main" id="{CD9D3F3B-5114-7F6C-BF29-3786909D4F55}"/>
              </a:ext>
            </a:extLst>
          </p:cNvPr>
          <p:cNvPicPr>
            <a:picLocks noRot="1" noChangeAspect="1"/>
          </p:cNvPicPr>
          <p:nvPr>
            <a:videoFile r:link="rId1"/>
          </p:nvPr>
        </p:nvPicPr>
        <p:blipFill>
          <a:blip r:embed="rId4"/>
          <a:stretch>
            <a:fillRect/>
          </a:stretch>
        </p:blipFill>
        <p:spPr>
          <a:xfrm>
            <a:off x="326426" y="999585"/>
            <a:ext cx="6550205" cy="3705046"/>
          </a:xfrm>
          <a:prstGeom prst="rect">
            <a:avLst/>
          </a:prstGeom>
        </p:spPr>
      </p:pic>
    </p:spTree>
    <p:extLst>
      <p:ext uri="{BB962C8B-B14F-4D97-AF65-F5344CB8AC3E}">
        <p14:creationId xmlns:p14="http://schemas.microsoft.com/office/powerpoint/2010/main" val="4044218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dirty="0">
                <a:latin typeface="Noto Sans"/>
                <a:ea typeface="Noto Sans"/>
                <a:cs typeface="Noto Sans"/>
              </a:rPr>
              <a:t>Get ahead with ICE</a:t>
            </a:r>
            <a:endParaRPr lang="en-US" dirty="0"/>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dirty="0">
                <a:solidFill>
                  <a:srgbClr val="007C92"/>
                </a:solidFill>
                <a:latin typeface="Noto Sans"/>
                <a:ea typeface="Noto Sans"/>
                <a:cs typeface="Arial"/>
              </a:rPr>
              <a:t>The ICE has allowed me to </a:t>
            </a:r>
            <a:r>
              <a:rPr lang="en-US" sz="2400" b="1" dirty="0">
                <a:solidFill>
                  <a:srgbClr val="007C92"/>
                </a:solidFill>
                <a:latin typeface="Noto Sans"/>
                <a:ea typeface="Noto Sans"/>
                <a:cs typeface="Arial"/>
              </a:rPr>
              <a:t>build connections</a:t>
            </a:r>
            <a:r>
              <a:rPr lang="en-US" sz="2400" dirty="0">
                <a:solidFill>
                  <a:srgbClr val="007C92"/>
                </a:solidFill>
                <a:latin typeface="Noto Sans"/>
                <a:ea typeface="Noto Sans"/>
                <a:cs typeface="Arial"/>
              </a:rPr>
              <a:t> that have led me to develop mentorships, job opportunities, and a broader professional network.</a:t>
            </a:r>
            <a:endParaRPr lang="en-US" sz="1200" i="0" u="none" strike="noStrike" kern="1200" dirty="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dirty="0">
                <a:solidFill>
                  <a:schemeClr val="tx1">
                    <a:lumMod val="65000"/>
                    <a:lumOff val="35000"/>
                  </a:schemeClr>
                </a:solidFill>
                <a:latin typeface="Noto Sans"/>
                <a:ea typeface="Noto Sans"/>
                <a:cs typeface="Arial"/>
              </a:rPr>
              <a:t>Claudia Moxo Francis</a:t>
            </a:r>
            <a:r>
              <a:rPr lang="en-US" sz="1600" dirty="0">
                <a:solidFill>
                  <a:srgbClr val="FF0000"/>
                </a:solidFill>
                <a:latin typeface="Noto Sans"/>
                <a:ea typeface="Noto Sans"/>
                <a:cs typeface="Arial"/>
              </a:rPr>
              <a:t> </a:t>
            </a:r>
            <a:endParaRPr lang="en-US" sz="1600" i="0" u="none" strike="noStrike" kern="1200" dirty="0">
              <a:solidFill>
                <a:srgbClr val="FF0000"/>
              </a:solidFill>
              <a:latin typeface="Noto Sans"/>
              <a:ea typeface="Noto Sans"/>
              <a:cs typeface="Arial" panose="020B0604020202020204" pitchFamily="34" charset="0"/>
            </a:endParaRPr>
          </a:p>
          <a:p>
            <a:r>
              <a:rPr lang="en-US" sz="1600" b="1" i="0" u="none" strike="noStrike" kern="1200" dirty="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dirty="0">
                <a:solidFill>
                  <a:srgbClr val="007C92">
                    <a:alpha val="31719"/>
                  </a:srgbClr>
                </a:solidFill>
                <a:latin typeface="Arial" panose="020B0604020202020204" pitchFamily="34" charset="0"/>
                <a:cs typeface="Arial" panose="020B0604020202020204" pitchFamily="34" charset="0"/>
              </a:rPr>
              <a:t>“</a:t>
            </a:r>
            <a:endParaRPr lang="en-US" sz="12000" dirty="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dirty="0">
                <a:solidFill>
                  <a:srgbClr val="007C92">
                    <a:alpha val="31719"/>
                  </a:srgbClr>
                </a:solidFill>
                <a:latin typeface="Arial" panose="020B0604020202020204" pitchFamily="34" charset="0"/>
                <a:cs typeface="Arial" panose="020B0604020202020204" pitchFamily="34" charset="0"/>
              </a:rPr>
              <a:t>“</a:t>
            </a:r>
            <a:endParaRPr lang="en-US" sz="11000" dirty="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dirty="0">
                <a:latin typeface="Noto Sans"/>
                <a:ea typeface="Noto Sans"/>
                <a:cs typeface="Noto Sans"/>
              </a:rPr>
              <a:t>Become part of a global civil engineering community</a:t>
            </a:r>
            <a:endParaRPr lang="en-US" dirty="0"/>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81313"/>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dirty="0">
                <a:latin typeface="Noto Sans"/>
                <a:ea typeface="Noto Sans"/>
                <a:cs typeface="Arial"/>
              </a:rPr>
              <a:t>Add your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latin typeface="Noto Sans"/>
              <a:ea typeface="Noto Sans"/>
              <a:cs typeface="Arial"/>
            </a:endParaRPr>
          </a:p>
          <a:p>
            <a:r>
              <a:rPr lang="en-US" sz="1400" dirty="0">
                <a:latin typeface="Noto Sans"/>
                <a:ea typeface="Noto Sans"/>
                <a:cs typeface="Arial"/>
              </a:rPr>
              <a:t>Add your contact information</a:t>
            </a:r>
            <a:endParaRPr lang="en-US" sz="1400" dirty="0">
              <a:latin typeface="Noto Sans"/>
              <a:ea typeface="Noto Sans"/>
            </a:endParaRPr>
          </a:p>
          <a:p>
            <a:endParaRPr lang="en-US" dirty="0"/>
          </a:p>
        </p:txBody>
      </p:sp>
      <p:grpSp>
        <p:nvGrpSpPr>
          <p:cNvPr id="8" name="Group 7">
            <a:extLst>
              <a:ext uri="{FF2B5EF4-FFF2-40B4-BE49-F238E27FC236}">
                <a16:creationId xmlns:a16="http://schemas.microsoft.com/office/drawing/2014/main" id="{CD7B5205-471C-4925-B9C2-DCCCD0A72225}"/>
              </a:ext>
            </a:extLst>
          </p:cNvPr>
          <p:cNvGrpSpPr/>
          <p:nvPr/>
        </p:nvGrpSpPr>
        <p:grpSpPr>
          <a:xfrm>
            <a:off x="4629584" y="4534321"/>
            <a:ext cx="2129663" cy="326495"/>
            <a:chOff x="4668550" y="4534321"/>
            <a:chExt cx="2129663" cy="326495"/>
          </a:xfrm>
        </p:grpSpPr>
        <p:sp>
          <p:nvSpPr>
            <p:cNvPr id="18" name="TextBox 29">
              <a:extLst>
                <a:ext uri="{FF2B5EF4-FFF2-40B4-BE49-F238E27FC236}">
                  <a16:creationId xmlns:a16="http://schemas.microsoft.com/office/drawing/2014/main" id="{B6BF084F-4FC4-F847-834E-922AA9CDCF4E}"/>
                </a:ext>
              </a:extLst>
            </p:cNvPr>
            <p:cNvSpPr txBox="1"/>
            <p:nvPr/>
          </p:nvSpPr>
          <p:spPr>
            <a:xfrm>
              <a:off x="4668550"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a:solidFill>
                    <a:srgbClr val="007C92"/>
                  </a:solidFill>
                  <a:latin typeface="Noto Sans"/>
                  <a:ea typeface="Noto Sans"/>
                  <a:cs typeface="Arial"/>
                </a:rPr>
                <a:t>       </a:t>
              </a:r>
              <a:r>
                <a:rPr lang="en-US" sz="1400" b="0" dirty="0">
                  <a:solidFill>
                    <a:srgbClr val="007C92"/>
                  </a:solidFill>
                  <a:latin typeface="Noto Sans"/>
                  <a:ea typeface="Noto Sans"/>
                  <a:cs typeface="Arial"/>
                  <a:hlinkClick r:id="rId6"/>
                </a:rPr>
                <a:t>ice.org.uk/nearyou</a:t>
              </a:r>
              <a:endParaRPr lang="en-US" sz="1400" b="0" i="0" u="none" strike="noStrike" kern="1200" dirty="0">
                <a:solidFill>
                  <a:srgbClr val="007C92"/>
                </a:solidFill>
                <a:latin typeface="Noto Sans"/>
                <a:ea typeface="Noto Sans"/>
                <a:cs typeface="Arial"/>
              </a:endParaRPr>
            </a:p>
          </p:txBody>
        </p:sp>
        <p:pic>
          <p:nvPicPr>
            <p:cNvPr id="19" name="Picture 18">
              <a:hlinkClick r:id="rId7"/>
              <a:extLst>
                <a:ext uri="{FF2B5EF4-FFF2-40B4-BE49-F238E27FC236}">
                  <a16:creationId xmlns:a16="http://schemas.microsoft.com/office/drawing/2014/main" id="{E29F13A7-3E51-D546-8989-C60EFA6B8AD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760582" y="4534321"/>
              <a:ext cx="280269" cy="280269"/>
            </a:xfrm>
            <a:prstGeom prst="rect">
              <a:avLst/>
            </a:prstGeom>
          </p:spPr>
        </p:pic>
      </p:grpSp>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0" name="TextBox 15">
            <a:extLst>
              <a:ext uri="{FF2B5EF4-FFF2-40B4-BE49-F238E27FC236}">
                <a16:creationId xmlns:a16="http://schemas.microsoft.com/office/drawing/2014/main" id="{E503790F-2D9C-4101-B606-604C8858B9F1}"/>
              </a:ext>
            </a:extLst>
          </p:cNvPr>
          <p:cNvSpPr txBox="1"/>
          <p:nvPr/>
        </p:nvSpPr>
        <p:spPr>
          <a:xfrm>
            <a:off x="7393791" y="4552098"/>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rgbClr val="007C92"/>
                </a:solidFill>
                <a:latin typeface="Noto Sans"/>
                <a:ea typeface="Noto Sans"/>
                <a:cs typeface="Arial"/>
                <a:hlinkClick r:id="rId10"/>
              </a:rPr>
              <a:t>@ice_universities</a:t>
            </a:r>
            <a:endParaRPr lang="en-US" sz="1400" dirty="0">
              <a:solidFill>
                <a:srgbClr val="007C92"/>
              </a:solidFill>
              <a:latin typeface="Noto Sans"/>
              <a:ea typeface="Noto Sans"/>
              <a:cs typeface="Arial"/>
            </a:endParaRPr>
          </a:p>
        </p:txBody>
      </p:sp>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dirty="0">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Membership support</a:t>
            </a:r>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11"/>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rgbClr val="007C92"/>
                </a:solidFill>
                <a:latin typeface="Noto Sans"/>
                <a:ea typeface="Noto Sans"/>
                <a:cs typeface="Arial"/>
              </a:rPr>
              <a:t>View a full calendar of events here:</a:t>
            </a:r>
            <a:endParaRPr lang="en-US" sz="1400" dirty="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dirty="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ea typeface="Noto Sans Light"/>
              <a:cs typeface="Noto Sans Light"/>
            </a:endParaRPr>
          </a:p>
          <a:p>
            <a:endParaRPr lang="en-US" dirty="0">
              <a:ea typeface="Noto Sans Light"/>
              <a:cs typeface="Noto Sans Light"/>
            </a:endParaRPr>
          </a:p>
          <a:p>
            <a:r>
              <a:rPr lang="en-US" sz="1400" dirty="0">
                <a:solidFill>
                  <a:schemeClr val="tx1">
                    <a:lumMod val="76000"/>
                    <a:lumOff val="24000"/>
                  </a:schemeClr>
                </a:solidFill>
                <a:ea typeface="Noto Sans Light"/>
                <a:cs typeface="Noto Sans Light"/>
              </a:rPr>
              <a:t>MRT presenter – </a:t>
            </a:r>
          </a:p>
          <a:p>
            <a:r>
              <a:rPr lang="en-US" sz="1400" dirty="0">
                <a:solidFill>
                  <a:schemeClr val="tx1">
                    <a:lumMod val="76000"/>
                    <a:lumOff val="24000"/>
                  </a:schemeClr>
                </a:solidFill>
                <a:ea typeface="Noto Sans Light"/>
                <a:cs typeface="Noto Sans Light"/>
              </a:rPr>
              <a:t>add your image in this space</a:t>
            </a:r>
            <a:endParaRPr lang="en-US" dirty="0">
              <a:solidFill>
                <a:schemeClr val="tx1">
                  <a:lumMod val="76000"/>
                  <a:lumOff val="24000"/>
                </a:schemeClr>
              </a:solidFill>
            </a:endParaRPr>
          </a:p>
          <a:p>
            <a:endParaRPr lang="en-US" dirty="0">
              <a:ea typeface="Noto Sans Light"/>
              <a:cs typeface="Noto Sans Light"/>
            </a:endParaRPr>
          </a:p>
          <a:p>
            <a:endParaRPr lang="en-US" dirty="0">
              <a:ea typeface="Noto Sans Light"/>
              <a:cs typeface="Noto Sans Light"/>
            </a:endParaRPr>
          </a:p>
        </p:txBody>
      </p:sp>
    </p:spTree>
    <p:extLst>
      <p:ext uri="{BB962C8B-B14F-4D97-AF65-F5344CB8AC3E}">
        <p14:creationId xmlns:p14="http://schemas.microsoft.com/office/powerpoint/2010/main" val="1735022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dirty="0">
                <a:latin typeface="Noto Sans"/>
                <a:ea typeface="Noto Sans"/>
                <a:cs typeface="Noto Sans"/>
              </a:rPr>
              <a:t>What next?</a:t>
            </a:r>
            <a:endParaRPr lang="en-US" dirty="0"/>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dirty="0">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dirty="0">
                  <a:solidFill>
                    <a:schemeClr val="bg1"/>
                  </a:solidFill>
                  <a:latin typeface="Noto Sans"/>
                  <a:ea typeface="Noto Sans"/>
                  <a:cs typeface="Arial"/>
                </a:rPr>
                <a:t>Your </a:t>
              </a:r>
              <a:r>
                <a:rPr lang="en-US" b="1" dirty="0">
                  <a:solidFill>
                    <a:schemeClr val="bg1"/>
                  </a:solidFill>
                  <a:latin typeface="Noto Sans"/>
                  <a:ea typeface="Noto Sans"/>
                  <a:cs typeface="Arial"/>
                </a:rPr>
                <a:t>ICE</a:t>
              </a:r>
              <a:r>
                <a:rPr lang="en-US" sz="1800" b="1" dirty="0">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dirty="0">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dirty="0">
                    <a:solidFill>
                      <a:srgbClr val="007C92"/>
                    </a:solidFill>
                    <a:latin typeface="Noto Sans"/>
                    <a:ea typeface="Noto Sans"/>
                    <a:cs typeface="Arial"/>
                  </a:rPr>
                  <a:t>Join ICE as a Student Member</a:t>
                </a:r>
                <a:endParaRPr lang="en-US" dirty="0"/>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Find out how to enrich your curriculum while studying at university.</a:t>
            </a:r>
            <a:endParaRPr lang="en-US" sz="1400" b="0" dirty="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CDAB9366-D618-ED20-6854-C183ED038217}"/>
              </a:ext>
            </a:extLst>
          </p:cNvPr>
          <p:cNvPicPr>
            <a:picLocks noChangeAspect="1"/>
          </p:cNvPicPr>
          <p:nvPr/>
        </p:nvPicPr>
        <p:blipFill>
          <a:blip r:embed="rId6"/>
          <a:stretch>
            <a:fillRect/>
          </a:stretch>
        </p:blipFill>
        <p:spPr>
          <a:xfrm>
            <a:off x="367736" y="3887163"/>
            <a:ext cx="848811" cy="863280"/>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dirty="0">
                <a:latin typeface="Noto Sans"/>
                <a:ea typeface="Noto Sans"/>
                <a:cs typeface="Noto Sans"/>
              </a:rPr>
              <a:t>Join the world's leading</a:t>
            </a:r>
            <a:br>
              <a:rPr lang="en-GB" sz="3200" b="1" dirty="0">
                <a:latin typeface="Noto Sans"/>
                <a:ea typeface="Noto Sans"/>
                <a:cs typeface="Noto Sans"/>
              </a:rPr>
            </a:br>
            <a:r>
              <a:rPr lang="en-GB" sz="3200" b="1" dirty="0">
                <a:latin typeface="Noto Sans"/>
                <a:ea typeface="Noto Sans"/>
                <a:cs typeface="Noto Sans"/>
              </a:rPr>
              <a:t>civil engineering institution </a:t>
            </a:r>
            <a:endParaRPr lang="en-US" dirty="0"/>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dirty="0">
                <a:solidFill>
                  <a:schemeClr val="bg1"/>
                </a:solidFill>
                <a:effectLst/>
                <a:latin typeface="Noto Sans"/>
                <a:ea typeface="Noto Sans"/>
                <a:cs typeface="Arial"/>
              </a:rPr>
              <a:t>Apply online</a:t>
            </a:r>
            <a:endParaRPr lang="en-US" sz="1400" dirty="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dirty="0">
                <a:solidFill>
                  <a:schemeClr val="bg1"/>
                </a:solidFill>
                <a:latin typeface="Noto Sans"/>
                <a:ea typeface="Noto Sans"/>
                <a:cs typeface="Arial"/>
              </a:rPr>
              <a:t>FREE ICE student membership</a:t>
            </a:r>
          </a:p>
        </p:txBody>
      </p:sp>
      <p:pic>
        <p:nvPicPr>
          <p:cNvPr id="3" name="Picture 2" descr="A qr code with black squares&#10;&#10;AI-generated content may be incorrect.">
            <a:extLst>
              <a:ext uri="{FF2B5EF4-FFF2-40B4-BE49-F238E27FC236}">
                <a16:creationId xmlns:a16="http://schemas.microsoft.com/office/drawing/2014/main" id="{FB2B5D68-B40E-09F7-4623-1091F313E7E6}"/>
              </a:ext>
            </a:extLst>
          </p:cNvPr>
          <p:cNvPicPr>
            <a:picLocks noChangeAspect="1"/>
          </p:cNvPicPr>
          <p:nvPr/>
        </p:nvPicPr>
        <p:blipFill>
          <a:blip r:embed="rId4"/>
          <a:stretch>
            <a:fillRect/>
          </a:stretch>
        </p:blipFill>
        <p:spPr>
          <a:xfrm>
            <a:off x="5612515" y="3923334"/>
            <a:ext cx="877748" cy="863279"/>
          </a:xfrm>
          <a:prstGeom prst="rect">
            <a:avLst/>
          </a:prstGeom>
        </p:spPr>
      </p:pic>
    </p:spTree>
    <p:extLst>
      <p:ext uri="{BB962C8B-B14F-4D97-AF65-F5344CB8AC3E}">
        <p14:creationId xmlns:p14="http://schemas.microsoft.com/office/powerpoint/2010/main" val="331340351"/>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99d77df-be1c-45c6-9ca4-dc4a43aa3a8d">
      <Terms xmlns="http://schemas.microsoft.com/office/infopath/2007/PartnerControls"/>
    </lcf76f155ced4ddcb4097134ff3c332f>
    <Preview xmlns="099d77df-be1c-45c6-9ca4-dc4a43aa3a8d">
      <Url xsi:nil="true"/>
      <Description xsi:nil="true"/>
    </Preview>
    <File_x0020_Description xmlns="099d77df-be1c-45c6-9ca4-dc4a43aa3a8d">Please enter any brief notes about file here</File_x0020_Description>
    <INFO xmlns="099d77df-be1c-45c6-9ca4-dc4a43aa3a8d" xsi:nil="true"/>
    <Notes0 xmlns="099d77df-be1c-45c6-9ca4-dc4a43aa3a8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22" ma:contentTypeDescription="Create a new document." ma:contentTypeScope="" ma:versionID="f92221ad1d54803b2e20ba5d4bf5acc3">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1623311e24a2da222b098fd1699b5f03"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ObjectDetectorVersions" minOccurs="0"/>
                <xsd:element ref="ns2:MediaServiceSearchProperties" minOccurs="0"/>
                <xsd:element ref="ns2: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INFO" ma:index="28" nillable="true" ma:displayName="INFO" ma:description="new updated artwork for dm20&amp;dm40&#10;" ma:format="Dropdown" ma:internalName="INFO">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1E759FCF-FFD1-4164-81C0-BC704421C575}">
  <ds:schemaRefs>
    <ds:schemaRef ds:uri="1fd154dc-09f0-4709-85a4-eea8002a3e10"/>
    <ds:schemaRef ds:uri="http://schemas.microsoft.com/office/2006/documentManagement/types"/>
    <ds:schemaRef ds:uri="07d9b117-79ce-4245-856a-a7d1e912e85b"/>
    <ds:schemaRef ds:uri="http://schemas.microsoft.com/office/2006/metadata/properties"/>
    <ds:schemaRef ds:uri="http://schemas.openxmlformats.org/package/2006/metadata/core-properties"/>
    <ds:schemaRef ds:uri="http://purl.org/dc/terms/"/>
    <ds:schemaRef ds:uri="http://purl.org/dc/dcmitype/"/>
    <ds:schemaRef ds:uri="http://schemas.microsoft.com/office/infopath/2007/PartnerControls"/>
    <ds:schemaRef ds:uri="http://www.w3.org/XML/1998/namespace"/>
    <ds:schemaRef ds:uri="http://purl.org/dc/elements/1.1/"/>
  </ds:schemaRefs>
</ds:datastoreItem>
</file>

<file path=customXml/itemProps3.xml><?xml version="1.0" encoding="utf-8"?>
<ds:datastoreItem xmlns:ds="http://schemas.openxmlformats.org/officeDocument/2006/customXml" ds:itemID="{3CA9407C-42B3-4BA1-B3EA-B013A6636978}"/>
</file>

<file path=docProps/app.xml><?xml version="1.0" encoding="utf-8"?>
<Properties xmlns="http://schemas.openxmlformats.org/officeDocument/2006/extended-properties" xmlns:vt="http://schemas.openxmlformats.org/officeDocument/2006/docPropsVTypes">
  <Template>ICE customisable slide deck (1)</Template>
  <TotalTime>0</TotalTime>
  <Words>3315</Words>
  <Application>Microsoft Office PowerPoint</Application>
  <PresentationFormat>On-screen Show (16:9)</PresentationFormat>
  <Paragraphs>342</Paragraphs>
  <Slides>17</Slides>
  <Notes>17</Notes>
  <HiddenSlides>0</HiddenSlides>
  <MMClips>2</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Primary logo</vt:lpstr>
      <vt:lpstr>Secondary logo</vt:lpstr>
      <vt:lpstr>Masters/postgraduate student presentation Information for presenter </vt:lpstr>
      <vt:lpstr>Membership for postgraduate students</vt:lpstr>
      <vt:lpstr>Embark on an exceptionally rewarding career path  </vt:lpstr>
      <vt:lpstr>The Institution of Civil Engineers</vt:lpstr>
      <vt:lpstr>Join the Institution of Civil Engineers </vt:lpstr>
      <vt:lpstr>ICE student membership </vt:lpstr>
      <vt:lpstr>Get career ready </vt:lpstr>
      <vt:lpstr>Achieve a professional qualification</vt:lpstr>
      <vt:lpstr>Make your experience count: record it  </vt:lpstr>
      <vt:lpstr>The seven ICE attributes  </vt:lpstr>
      <vt:lpstr>Attribute achievement form </vt:lpstr>
      <vt:lpstr>Leverage your industry contacts </vt:lpstr>
      <vt:lpstr>Realise your potential </vt:lpstr>
      <vt:lpstr>Get ahead with ICE</vt:lpstr>
      <vt:lpstr>Become part of a global civil engineering community</vt:lpstr>
      <vt:lpstr>What next?</vt:lpstr>
      <vt:lpstr>Join the world's leading civil engineering institution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lastModifiedBy>Hannah Lorena</cp:lastModifiedBy>
  <cp:revision>54</cp:revision>
  <dcterms:created xsi:type="dcterms:W3CDTF">2025-04-11T15:22:14Z</dcterms:created>
  <dcterms:modified xsi:type="dcterms:W3CDTF">2026-03-31T15:28:44Z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0x01010061E41D33F1B52744A4B4AA8EF50A0F44</vt:lpwstr>
  </property>
  <property fmtid="{D5CDD505-2E9C-101B-9397-08002B2CF9AE}" pid="3" name="MediaServiceImageTags">
    <vt:lpwstr/>
  </property>
  <property fmtid="{D5CDD505-2E9C-101B-9397-08002B2CF9AE}" pid="4" name="Tags">
    <vt:lpwstr/>
  </property>
</Properties>
</file>